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2"/>
  </p:notesMasterIdLst>
  <p:handoutMasterIdLst>
    <p:handoutMasterId r:id="rId83"/>
  </p:handoutMasterIdLst>
  <p:sldIdLst>
    <p:sldId id="303" r:id="rId2"/>
    <p:sldId id="708" r:id="rId3"/>
    <p:sldId id="709" r:id="rId4"/>
    <p:sldId id="710" r:id="rId5"/>
    <p:sldId id="711" r:id="rId6"/>
    <p:sldId id="937" r:id="rId7"/>
    <p:sldId id="938" r:id="rId8"/>
    <p:sldId id="939" r:id="rId9"/>
    <p:sldId id="940" r:id="rId10"/>
    <p:sldId id="941" r:id="rId11"/>
    <p:sldId id="718" r:id="rId12"/>
    <p:sldId id="719" r:id="rId13"/>
    <p:sldId id="720" r:id="rId14"/>
    <p:sldId id="863" r:id="rId15"/>
    <p:sldId id="724" r:id="rId16"/>
    <p:sldId id="723" r:id="rId17"/>
    <p:sldId id="888" r:id="rId18"/>
    <p:sldId id="740" r:id="rId19"/>
    <p:sldId id="769" r:id="rId20"/>
    <p:sldId id="792" r:id="rId21"/>
    <p:sldId id="818" r:id="rId22"/>
    <p:sldId id="819" r:id="rId23"/>
    <p:sldId id="820" r:id="rId24"/>
    <p:sldId id="821" r:id="rId25"/>
    <p:sldId id="822" r:id="rId26"/>
    <p:sldId id="828" r:id="rId27"/>
    <p:sldId id="829" r:id="rId28"/>
    <p:sldId id="830" r:id="rId29"/>
    <p:sldId id="837" r:id="rId30"/>
    <p:sldId id="843" r:id="rId31"/>
    <p:sldId id="849" r:id="rId32"/>
    <p:sldId id="850" r:id="rId33"/>
    <p:sldId id="851" r:id="rId34"/>
    <p:sldId id="864" r:id="rId35"/>
    <p:sldId id="872" r:id="rId36"/>
    <p:sldId id="881" r:id="rId37"/>
    <p:sldId id="889" r:id="rId38"/>
    <p:sldId id="873" r:id="rId39"/>
    <p:sldId id="934" r:id="rId40"/>
    <p:sldId id="907" r:id="rId41"/>
    <p:sldId id="908" r:id="rId42"/>
    <p:sldId id="910" r:id="rId43"/>
    <p:sldId id="903" r:id="rId44"/>
    <p:sldId id="901" r:id="rId45"/>
    <p:sldId id="906" r:id="rId46"/>
    <p:sldId id="894" r:id="rId47"/>
    <p:sldId id="897" r:id="rId48"/>
    <p:sldId id="899" r:id="rId49"/>
    <p:sldId id="896" r:id="rId50"/>
    <p:sldId id="900" r:id="rId51"/>
    <p:sldId id="912" r:id="rId52"/>
    <p:sldId id="891" r:id="rId53"/>
    <p:sldId id="911" r:id="rId54"/>
    <p:sldId id="874" r:id="rId55"/>
    <p:sldId id="915" r:id="rId56"/>
    <p:sldId id="898" r:id="rId57"/>
    <p:sldId id="904" r:id="rId58"/>
    <p:sldId id="905" r:id="rId59"/>
    <p:sldId id="893" r:id="rId60"/>
    <p:sldId id="935" r:id="rId61"/>
    <p:sldId id="909" r:id="rId62"/>
    <p:sldId id="914" r:id="rId63"/>
    <p:sldId id="895" r:id="rId64"/>
    <p:sldId id="913" r:id="rId65"/>
    <p:sldId id="892" r:id="rId66"/>
    <p:sldId id="890" r:id="rId67"/>
    <p:sldId id="902" r:id="rId68"/>
    <p:sldId id="936" r:id="rId69"/>
    <p:sldId id="742" r:id="rId70"/>
    <p:sldId id="743" r:id="rId71"/>
    <p:sldId id="744" r:id="rId72"/>
    <p:sldId id="812" r:id="rId73"/>
    <p:sldId id="745" r:id="rId74"/>
    <p:sldId id="810" r:id="rId75"/>
    <p:sldId id="928" r:id="rId76"/>
    <p:sldId id="921" r:id="rId77"/>
    <p:sldId id="922" r:id="rId78"/>
    <p:sldId id="747" r:id="rId79"/>
    <p:sldId id="748" r:id="rId80"/>
    <p:sldId id="866" r:id="rId8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C454F2-DB4A-4B0D-9306-A1D1C547012E}" v="5" dt="2022-12-02T21:48:53.09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60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912" y="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29646"/>
    </p:cViewPr>
  </p:sorterViewPr>
  <p:notesViewPr>
    <p:cSldViewPr snapToGrid="0">
      <p:cViewPr varScale="1">
        <p:scale>
          <a:sx n="57" d="100"/>
          <a:sy n="57" d="100"/>
        </p:scale>
        <p:origin x="2640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commentAuthors" Target="commentAuthors.xml"/><Relationship Id="rId89" Type="http://schemas.microsoft.com/office/2016/11/relationships/changesInfo" Target="changesInfos/changesInfo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microsoft.com/office/2015/10/relationships/revisionInfo" Target="revisionInfo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57C454F2-DB4A-4B0D-9306-A1D1C547012E}"/>
    <pc:docChg chg="undo custSel modSld">
      <pc:chgData name="Jain, Puneet" userId="75cd3f4f-f229-4449-9d1d-578b6f6df20f" providerId="ADAL" clId="{57C454F2-DB4A-4B0D-9306-A1D1C547012E}" dt="2022-12-02T22:07:06.941" v="1466" actId="20577"/>
      <pc:docMkLst>
        <pc:docMk/>
      </pc:docMkLst>
      <pc:sldChg chg="modSp mod">
        <pc:chgData name="Jain, Puneet" userId="75cd3f4f-f229-4449-9d1d-578b6f6df20f" providerId="ADAL" clId="{57C454F2-DB4A-4B0D-9306-A1D1C547012E}" dt="2022-12-02T21:53:22.732" v="1304" actId="20577"/>
        <pc:sldMkLst>
          <pc:docMk/>
          <pc:sldMk cId="0" sldId="748"/>
        </pc:sldMkLst>
        <pc:spChg chg="mod">
          <ac:chgData name="Jain, Puneet" userId="75cd3f4f-f229-4449-9d1d-578b6f6df20f" providerId="ADAL" clId="{57C454F2-DB4A-4B0D-9306-A1D1C547012E}" dt="2022-12-02T21:53:22.732" v="1304" actId="20577"/>
          <ac:spMkLst>
            <pc:docMk/>
            <pc:sldMk cId="0" sldId="748"/>
            <ac:spMk id="51203" creationId="{00000000-0000-0000-0000-000000000000}"/>
          </ac:spMkLst>
        </pc:spChg>
      </pc:sldChg>
      <pc:sldChg chg="modSp mod">
        <pc:chgData name="Jain, Puneet" userId="75cd3f4f-f229-4449-9d1d-578b6f6df20f" providerId="ADAL" clId="{57C454F2-DB4A-4B0D-9306-A1D1C547012E}" dt="2022-12-02T21:56:48.280" v="1317" actId="20577"/>
        <pc:sldMkLst>
          <pc:docMk/>
          <pc:sldMk cId="767416359" sldId="812"/>
        </pc:sldMkLst>
        <pc:spChg chg="mod">
          <ac:chgData name="Jain, Puneet" userId="75cd3f4f-f229-4449-9d1d-578b6f6df20f" providerId="ADAL" clId="{57C454F2-DB4A-4B0D-9306-A1D1C547012E}" dt="2022-12-02T21:56:48.280" v="1317" actId="20577"/>
          <ac:spMkLst>
            <pc:docMk/>
            <pc:sldMk cId="767416359" sldId="812"/>
            <ac:spMk id="57347" creationId="{00000000-0000-0000-0000-000000000000}"/>
          </ac:spMkLst>
        </pc:spChg>
      </pc:sldChg>
      <pc:sldChg chg="modSp mod">
        <pc:chgData name="Jain, Puneet" userId="75cd3f4f-f229-4449-9d1d-578b6f6df20f" providerId="ADAL" clId="{57C454F2-DB4A-4B0D-9306-A1D1C547012E}" dt="2022-12-02T22:07:06.941" v="1466" actId="20577"/>
        <pc:sldMkLst>
          <pc:docMk/>
          <pc:sldMk cId="0" sldId="821"/>
        </pc:sldMkLst>
        <pc:spChg chg="mod">
          <ac:chgData name="Jain, Puneet" userId="75cd3f4f-f229-4449-9d1d-578b6f6df20f" providerId="ADAL" clId="{57C454F2-DB4A-4B0D-9306-A1D1C547012E}" dt="2022-12-02T22:07:06.941" v="1466" actId="20577"/>
          <ac:spMkLst>
            <pc:docMk/>
            <pc:sldMk cId="0" sldId="821"/>
            <ac:spMk id="29716" creationId="{00000000-0000-0000-0000-000000000000}"/>
          </ac:spMkLst>
        </pc:spChg>
      </pc:sldChg>
      <pc:sldChg chg="modSp mod">
        <pc:chgData name="Jain, Puneet" userId="75cd3f4f-f229-4449-9d1d-578b6f6df20f" providerId="ADAL" clId="{57C454F2-DB4A-4B0D-9306-A1D1C547012E}" dt="2022-12-02T20:45:32.351" v="25" actId="20577"/>
        <pc:sldMkLst>
          <pc:docMk/>
          <pc:sldMk cId="0" sldId="863"/>
        </pc:sldMkLst>
        <pc:spChg chg="mod">
          <ac:chgData name="Jain, Puneet" userId="75cd3f4f-f229-4449-9d1d-578b6f6df20f" providerId="ADAL" clId="{57C454F2-DB4A-4B0D-9306-A1D1C547012E}" dt="2022-12-02T20:45:32.351" v="25" actId="20577"/>
          <ac:spMkLst>
            <pc:docMk/>
            <pc:sldMk cId="0" sldId="863"/>
            <ac:spMk id="8" creationId="{7C9605F4-7AD6-4B72-BA61-4ABC17FCEEC4}"/>
          </ac:spMkLst>
        </pc:spChg>
      </pc:sldChg>
      <pc:sldChg chg="modSp mod">
        <pc:chgData name="Jain, Puneet" userId="75cd3f4f-f229-4449-9d1d-578b6f6df20f" providerId="ADAL" clId="{57C454F2-DB4A-4B0D-9306-A1D1C547012E}" dt="2022-12-02T21:06:41.223" v="751" actId="20577"/>
        <pc:sldMkLst>
          <pc:docMk/>
          <pc:sldMk cId="4170586600" sldId="864"/>
        </pc:sldMkLst>
        <pc:spChg chg="mod">
          <ac:chgData name="Jain, Puneet" userId="75cd3f4f-f229-4449-9d1d-578b6f6df20f" providerId="ADAL" clId="{57C454F2-DB4A-4B0D-9306-A1D1C547012E}" dt="2022-12-02T21:06:41.223" v="751" actId="20577"/>
          <ac:spMkLst>
            <pc:docMk/>
            <pc:sldMk cId="4170586600" sldId="864"/>
            <ac:spMk id="6" creationId="{D82C107C-12A4-4A8A-BD3E-D650C60CEF82}"/>
          </ac:spMkLst>
        </pc:spChg>
      </pc:sldChg>
      <pc:sldChg chg="modSp mod">
        <pc:chgData name="Jain, Puneet" userId="75cd3f4f-f229-4449-9d1d-578b6f6df20f" providerId="ADAL" clId="{57C454F2-DB4A-4B0D-9306-A1D1C547012E}" dt="2022-12-02T21:07:52.758" v="753" actId="20577"/>
        <pc:sldMkLst>
          <pc:docMk/>
          <pc:sldMk cId="711457488" sldId="895"/>
        </pc:sldMkLst>
        <pc:spChg chg="mod">
          <ac:chgData name="Jain, Puneet" userId="75cd3f4f-f229-4449-9d1d-578b6f6df20f" providerId="ADAL" clId="{57C454F2-DB4A-4B0D-9306-A1D1C547012E}" dt="2022-12-02T21:07:52.758" v="753" actId="20577"/>
          <ac:spMkLst>
            <pc:docMk/>
            <pc:sldMk cId="711457488" sldId="895"/>
            <ac:spMk id="5" creationId="{DF1840B9-5A65-4E28-9D05-6670B7583CB2}"/>
          </ac:spMkLst>
        </pc:spChg>
      </pc:sldChg>
      <pc:sldChg chg="modSp mod">
        <pc:chgData name="Jain, Puneet" userId="75cd3f4f-f229-4449-9d1d-578b6f6df20f" providerId="ADAL" clId="{57C454F2-DB4A-4B0D-9306-A1D1C547012E}" dt="2022-12-02T21:00:37.308" v="703" actId="20577"/>
        <pc:sldMkLst>
          <pc:docMk/>
          <pc:sldMk cId="3166214177" sldId="899"/>
        </pc:sldMkLst>
        <pc:spChg chg="mod">
          <ac:chgData name="Jain, Puneet" userId="75cd3f4f-f229-4449-9d1d-578b6f6df20f" providerId="ADAL" clId="{57C454F2-DB4A-4B0D-9306-A1D1C547012E}" dt="2022-12-02T21:00:37.308" v="703" actId="20577"/>
          <ac:spMkLst>
            <pc:docMk/>
            <pc:sldMk cId="3166214177" sldId="899"/>
            <ac:spMk id="5" creationId="{DF1840B9-5A65-4E28-9D05-6670B7583CB2}"/>
          </ac:spMkLst>
        </pc:spChg>
      </pc:sldChg>
      <pc:sldChg chg="modSp mod">
        <pc:chgData name="Jain, Puneet" userId="75cd3f4f-f229-4449-9d1d-578b6f6df20f" providerId="ADAL" clId="{57C454F2-DB4A-4B0D-9306-A1D1C547012E}" dt="2022-12-02T21:28:50.881" v="889" actId="20577"/>
        <pc:sldMkLst>
          <pc:docMk/>
          <pc:sldMk cId="10168120" sldId="902"/>
        </pc:sldMkLst>
        <pc:graphicFrameChg chg="modGraphic">
          <ac:chgData name="Jain, Puneet" userId="75cd3f4f-f229-4449-9d1d-578b6f6df20f" providerId="ADAL" clId="{57C454F2-DB4A-4B0D-9306-A1D1C547012E}" dt="2022-12-02T21:28:50.881" v="889" actId="20577"/>
          <ac:graphicFrameMkLst>
            <pc:docMk/>
            <pc:sldMk cId="10168120" sldId="902"/>
            <ac:graphicFrameMk id="6" creationId="{D1AA8FAB-D643-474E-A0C0-53A55B180ACE}"/>
          </ac:graphicFrameMkLst>
        </pc:graphicFrameChg>
      </pc:sldChg>
      <pc:sldChg chg="modSp mod">
        <pc:chgData name="Jain, Puneet" userId="75cd3f4f-f229-4449-9d1d-578b6f6df20f" providerId="ADAL" clId="{57C454F2-DB4A-4B0D-9306-A1D1C547012E}" dt="2022-12-02T21:31:12.509" v="890" actId="6549"/>
        <pc:sldMkLst>
          <pc:docMk/>
          <pc:sldMk cId="2851558054" sldId="905"/>
        </pc:sldMkLst>
        <pc:spChg chg="mod">
          <ac:chgData name="Jain, Puneet" userId="75cd3f4f-f229-4449-9d1d-578b6f6df20f" providerId="ADAL" clId="{57C454F2-DB4A-4B0D-9306-A1D1C547012E}" dt="2022-12-02T21:31:12.509" v="890" actId="6549"/>
          <ac:spMkLst>
            <pc:docMk/>
            <pc:sldMk cId="2851558054" sldId="905"/>
            <ac:spMk id="5" creationId="{DF1840B9-5A65-4E28-9D05-6670B7583CB2}"/>
          </ac:spMkLst>
        </pc:spChg>
      </pc:sldChg>
      <pc:sldChg chg="modSp mod">
        <pc:chgData name="Jain, Puneet" userId="75cd3f4f-f229-4449-9d1d-578b6f6df20f" providerId="ADAL" clId="{57C454F2-DB4A-4B0D-9306-A1D1C547012E}" dt="2022-12-02T21:31:32.902" v="894" actId="1076"/>
        <pc:sldMkLst>
          <pc:docMk/>
          <pc:sldMk cId="3638329777" sldId="910"/>
        </pc:sldMkLst>
        <pc:spChg chg="mod">
          <ac:chgData name="Jain, Puneet" userId="75cd3f4f-f229-4449-9d1d-578b6f6df20f" providerId="ADAL" clId="{57C454F2-DB4A-4B0D-9306-A1D1C547012E}" dt="2022-12-02T21:31:32.902" v="894" actId="1076"/>
          <ac:spMkLst>
            <pc:docMk/>
            <pc:sldMk cId="3638329777" sldId="910"/>
            <ac:spMk id="5" creationId="{DF1840B9-5A65-4E28-9D05-6670B7583CB2}"/>
          </ac:spMkLst>
        </pc:spChg>
        <pc:graphicFrameChg chg="modGraphic">
          <ac:chgData name="Jain, Puneet" userId="75cd3f4f-f229-4449-9d1d-578b6f6df20f" providerId="ADAL" clId="{57C454F2-DB4A-4B0D-9306-A1D1C547012E}" dt="2022-12-02T21:31:27.878" v="893" actId="14100"/>
          <ac:graphicFrameMkLst>
            <pc:docMk/>
            <pc:sldMk cId="3638329777" sldId="910"/>
            <ac:graphicFrameMk id="6" creationId="{D1AA8FAB-D643-474E-A0C0-53A55B180ACE}"/>
          </ac:graphicFrameMkLst>
        </pc:graphicFrameChg>
      </pc:sldChg>
      <pc:sldChg chg="modSp mod">
        <pc:chgData name="Jain, Puneet" userId="75cd3f4f-f229-4449-9d1d-578b6f6df20f" providerId="ADAL" clId="{57C454F2-DB4A-4B0D-9306-A1D1C547012E}" dt="2022-12-02T21:58:43.916" v="1412"/>
        <pc:sldMkLst>
          <pc:docMk/>
          <pc:sldMk cId="851126110" sldId="911"/>
        </pc:sldMkLst>
        <pc:spChg chg="mod">
          <ac:chgData name="Jain, Puneet" userId="75cd3f4f-f229-4449-9d1d-578b6f6df20f" providerId="ADAL" clId="{57C454F2-DB4A-4B0D-9306-A1D1C547012E}" dt="2022-12-02T21:58:43.916" v="1412"/>
          <ac:spMkLst>
            <pc:docMk/>
            <pc:sldMk cId="851126110" sldId="911"/>
            <ac:spMk id="5" creationId="{DF1840B9-5A65-4E28-9D05-6670B7583CB2}"/>
          </ac:spMkLst>
        </pc:spChg>
      </pc:sldChg>
      <pc:sldChg chg="modSp mod">
        <pc:chgData name="Jain, Puneet" userId="75cd3f4f-f229-4449-9d1d-578b6f6df20f" providerId="ADAL" clId="{57C454F2-DB4A-4B0D-9306-A1D1C547012E}" dt="2022-12-02T21:37:00.398" v="957" actId="1036"/>
        <pc:sldMkLst>
          <pc:docMk/>
          <pc:sldMk cId="3204802576" sldId="934"/>
        </pc:sldMkLst>
        <pc:spChg chg="mod">
          <ac:chgData name="Jain, Puneet" userId="75cd3f4f-f229-4449-9d1d-578b6f6df20f" providerId="ADAL" clId="{57C454F2-DB4A-4B0D-9306-A1D1C547012E}" dt="2022-12-02T21:35:33.398" v="946" actId="6549"/>
          <ac:spMkLst>
            <pc:docMk/>
            <pc:sldMk cId="3204802576" sldId="934"/>
            <ac:spMk id="5" creationId="{E118DD68-4856-48A2-B640-63C2D2B304C1}"/>
          </ac:spMkLst>
        </pc:spChg>
        <pc:graphicFrameChg chg="mod modGraphic">
          <ac:chgData name="Jain, Puneet" userId="75cd3f4f-f229-4449-9d1d-578b6f6df20f" providerId="ADAL" clId="{57C454F2-DB4A-4B0D-9306-A1D1C547012E}" dt="2022-12-02T21:37:00.398" v="957" actId="1036"/>
          <ac:graphicFrameMkLst>
            <pc:docMk/>
            <pc:sldMk cId="3204802576" sldId="934"/>
            <ac:graphicFrameMk id="4" creationId="{682F27CF-E817-4E1B-B4FE-4DD2B463D9BC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8e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98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8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8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Attendance!$B$2:$BX$2</c:f>
              <c:strCache>
                <c:ptCount val="75"/>
                <c:pt idx="0">
                  <c:v>88</c:v>
                </c:pt>
                <c:pt idx="1">
                  <c:v>REL-11 FREEZE:  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REL-12 FREEZE:  100 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107+E</c:v>
                </c:pt>
                <c:pt idx="20">
                  <c:v>108</c:v>
                </c:pt>
                <c:pt idx="21">
                  <c:v>REL-13 FREEZE:  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REL-14 FREEZE:  116-bis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REL-15 FREEZE:  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  <c:pt idx="49">
                  <c:v>130</c:v>
                </c:pt>
                <c:pt idx="50">
                  <c:v>131</c:v>
                </c:pt>
                <c:pt idx="51">
                  <c:v>132</c:v>
                </c:pt>
                <c:pt idx="52">
                  <c:v>REL-16 FREEZE:  133 </c:v>
                </c:pt>
                <c:pt idx="53">
                  <c:v>134</c:v>
                </c:pt>
                <c:pt idx="54">
                  <c:v>135</c:v>
                </c:pt>
                <c:pt idx="55">
                  <c:v>136</c:v>
                </c:pt>
                <c:pt idx="56">
                  <c:v>136AH</c:v>
                </c:pt>
                <c:pt idx="57">
                  <c:v>137-e</c:v>
                </c:pt>
                <c:pt idx="58">
                  <c:v>138-e</c:v>
                </c:pt>
                <c:pt idx="59">
                  <c:v>139-e</c:v>
                </c:pt>
                <c:pt idx="60">
                  <c:v>140-e</c:v>
                </c:pt>
                <c:pt idx="61">
                  <c:v>141-e</c:v>
                </c:pt>
                <c:pt idx="62">
                  <c:v>142-e</c:v>
                </c:pt>
                <c:pt idx="63">
                  <c:v>143-e</c:v>
                </c:pt>
                <c:pt idx="64">
                  <c:v>144-e</c:v>
                </c:pt>
                <c:pt idx="65">
                  <c:v>REL-17 FREEZE:  145-e</c:v>
                </c:pt>
                <c:pt idx="66">
                  <c:v>146-e</c:v>
                </c:pt>
                <c:pt idx="67">
                  <c:v>147-e</c:v>
                </c:pt>
                <c:pt idx="68">
                  <c:v>148-e</c:v>
                </c:pt>
                <c:pt idx="69">
                  <c:v>149-e</c:v>
                </c:pt>
                <c:pt idx="70">
                  <c:v>150-e</c:v>
                </c:pt>
                <c:pt idx="71">
                  <c:v>151-e</c:v>
                </c:pt>
                <c:pt idx="72">
                  <c:v>152-e</c:v>
                </c:pt>
                <c:pt idx="73">
                  <c:v>153-e</c:v>
                </c:pt>
                <c:pt idx="74">
                  <c:v>154</c:v>
                </c:pt>
              </c:strCache>
            </c:strRef>
          </c:cat>
          <c:val>
            <c:numRef>
              <c:f>Attendance!$B$3:$BX$3</c:f>
              <c:numCache>
                <c:formatCode>General</c:formatCode>
                <c:ptCount val="75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  <c:pt idx="49">
                  <c:v>153</c:v>
                </c:pt>
                <c:pt idx="50">
                  <c:v>178</c:v>
                </c:pt>
                <c:pt idx="51">
                  <c:v>279</c:v>
                </c:pt>
                <c:pt idx="52">
                  <c:v>280</c:v>
                </c:pt>
                <c:pt idx="53">
                  <c:v>229</c:v>
                </c:pt>
                <c:pt idx="54">
                  <c:v>189</c:v>
                </c:pt>
                <c:pt idx="55">
                  <c:v>241</c:v>
                </c:pt>
                <c:pt idx="56">
                  <c:v>180</c:v>
                </c:pt>
                <c:pt idx="57">
                  <c:v>124</c:v>
                </c:pt>
                <c:pt idx="58">
                  <c:v>228</c:v>
                </c:pt>
                <c:pt idx="59">
                  <c:v>326</c:v>
                </c:pt>
                <c:pt idx="60">
                  <c:v>341</c:v>
                </c:pt>
                <c:pt idx="61">
                  <c:v>327</c:v>
                </c:pt>
                <c:pt idx="62">
                  <c:v>312</c:v>
                </c:pt>
                <c:pt idx="63">
                  <c:v>349</c:v>
                </c:pt>
                <c:pt idx="64">
                  <c:v>336</c:v>
                </c:pt>
                <c:pt idx="65">
                  <c:v>366</c:v>
                </c:pt>
                <c:pt idx="66">
                  <c:v>404</c:v>
                </c:pt>
                <c:pt idx="67">
                  <c:v>379</c:v>
                </c:pt>
                <c:pt idx="68">
                  <c:v>395</c:v>
                </c:pt>
                <c:pt idx="69">
                  <c:v>449</c:v>
                </c:pt>
                <c:pt idx="70">
                  <c:v>358</c:v>
                </c:pt>
                <c:pt idx="71">
                  <c:v>407</c:v>
                </c:pt>
                <c:pt idx="72">
                  <c:v>421</c:v>
                </c:pt>
                <c:pt idx="73">
                  <c:v>431</c:v>
                </c:pt>
                <c:pt idx="74">
                  <c:v>432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9A8-4D73-BA33-E42929C35C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584875808747568E-2"/>
          <c:y val="0.11795370812576944"/>
          <c:w val="0.95223389374948575"/>
          <c:h val="0.8028339145639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'Maintenance_Non Maintenance'!$B$15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Maintenance'!$BU$5:$CY$5</c:f>
              <c:strCache>
                <c:ptCount val="3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</c:strCache>
            </c:strRef>
          </c:cat>
          <c:val>
            <c:numRef>
              <c:f>'Maintenance_Non Maintenance'!$BU$15:$CY$15</c:f>
              <c:numCache>
                <c:formatCode>0.0</c:formatCode>
                <c:ptCount val="31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6.7</c:v>
                </c:pt>
                <c:pt idx="5">
                  <c:v>6.5</c:v>
                </c:pt>
                <c:pt idx="6">
                  <c:v>6</c:v>
                </c:pt>
                <c:pt idx="7">
                  <c:v>3.4</c:v>
                </c:pt>
                <c:pt idx="8">
                  <c:v>5</c:v>
                </c:pt>
                <c:pt idx="9">
                  <c:v>3</c:v>
                </c:pt>
                <c:pt idx="10">
                  <c:v>4.5</c:v>
                </c:pt>
                <c:pt idx="11">
                  <c:v>3.8</c:v>
                </c:pt>
                <c:pt idx="12">
                  <c:v>4</c:v>
                </c:pt>
                <c:pt idx="13">
                  <c:v>4</c:v>
                </c:pt>
                <c:pt idx="14">
                  <c:v>1.5</c:v>
                </c:pt>
                <c:pt idx="15">
                  <c:v>1.2</c:v>
                </c:pt>
                <c:pt idx="16">
                  <c:v>3</c:v>
                </c:pt>
                <c:pt idx="17">
                  <c:v>1.5</c:v>
                </c:pt>
                <c:pt idx="18">
                  <c:v>0.9</c:v>
                </c:pt>
                <c:pt idx="19">
                  <c:v>0.9</c:v>
                </c:pt>
                <c:pt idx="20">
                  <c:v>2</c:v>
                </c:pt>
                <c:pt idx="21">
                  <c:v>0.9</c:v>
                </c:pt>
                <c:pt idx="22">
                  <c:v>3.5</c:v>
                </c:pt>
                <c:pt idx="23">
                  <c:v>2.1</c:v>
                </c:pt>
                <c:pt idx="24">
                  <c:v>1.6</c:v>
                </c:pt>
                <c:pt idx="25">
                  <c:v>2</c:v>
                </c:pt>
                <c:pt idx="26">
                  <c:v>2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8D-4CFF-AE3A-5647261B3136}"/>
            </c:ext>
          </c:extLst>
        </c:ser>
        <c:ser>
          <c:idx val="2"/>
          <c:order val="1"/>
          <c:tx>
            <c:strRef>
              <c:f>'Maintenance_Non Maintenance'!$B$16</c:f>
              <c:strCache>
                <c:ptCount val="1"/>
                <c:pt idx="0">
                  <c:v>Rel-15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4C8D-4CFF-AE3A-5647261B3136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4C8D-4CFF-AE3A-5647261B3136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4C8D-4CFF-AE3A-5647261B3136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4C8D-4CFF-AE3A-5647261B3136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4C8D-4CFF-AE3A-5647261B3136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4C8D-4CFF-AE3A-5647261B3136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4C8D-4CFF-AE3A-5647261B3136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4C8D-4CFF-AE3A-5647261B3136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4C8D-4CFF-AE3A-5647261B3136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4C8D-4CFF-AE3A-5647261B3136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4C8D-4CFF-AE3A-5647261B3136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4C8D-4CFF-AE3A-5647261B313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Maintenance'!$BU$5:$CY$5</c:f>
              <c:strCache>
                <c:ptCount val="3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</c:strCache>
            </c:strRef>
          </c:cat>
          <c:val>
            <c:numRef>
              <c:f>'Maintenance_Non Maintenance'!$BU$16:$CY$16</c:f>
              <c:numCache>
                <c:formatCode>General</c:formatCode>
                <c:ptCount val="31"/>
                <c:pt idx="2" formatCode="0.0">
                  <c:v>18</c:v>
                </c:pt>
                <c:pt idx="3" formatCode="0.0">
                  <c:v>23</c:v>
                </c:pt>
                <c:pt idx="4" formatCode="0.0">
                  <c:v>24</c:v>
                </c:pt>
                <c:pt idx="5" formatCode="0.0">
                  <c:v>27</c:v>
                </c:pt>
                <c:pt idx="6" formatCode="0.0">
                  <c:v>31</c:v>
                </c:pt>
                <c:pt idx="7" formatCode="0.0">
                  <c:v>32.5</c:v>
                </c:pt>
                <c:pt idx="8" formatCode="0.0">
                  <c:v>36</c:v>
                </c:pt>
                <c:pt idx="9" formatCode="0.0">
                  <c:v>37</c:v>
                </c:pt>
                <c:pt idx="10" formatCode="0.0">
                  <c:v>24</c:v>
                </c:pt>
                <c:pt idx="11" formatCode="0.0">
                  <c:v>25</c:v>
                </c:pt>
                <c:pt idx="12" formatCode="0.0">
                  <c:v>19</c:v>
                </c:pt>
                <c:pt idx="13" formatCode="0.0">
                  <c:v>19</c:v>
                </c:pt>
                <c:pt idx="14" formatCode="0.0">
                  <c:v>15</c:v>
                </c:pt>
                <c:pt idx="15" formatCode="0.0">
                  <c:v>15</c:v>
                </c:pt>
                <c:pt idx="16" formatCode="0.0">
                  <c:v>13.7</c:v>
                </c:pt>
                <c:pt idx="17" formatCode="0.0">
                  <c:v>11.5</c:v>
                </c:pt>
                <c:pt idx="18" formatCode="0.0">
                  <c:v>9</c:v>
                </c:pt>
                <c:pt idx="19" formatCode="0.0">
                  <c:v>9.3000000000000007</c:v>
                </c:pt>
                <c:pt idx="20" formatCode="0.0">
                  <c:v>8.1999999999999993</c:v>
                </c:pt>
                <c:pt idx="21" formatCode="0.0">
                  <c:v>7.2</c:v>
                </c:pt>
                <c:pt idx="22" formatCode="0.0">
                  <c:v>6</c:v>
                </c:pt>
                <c:pt idx="23" formatCode="0.0">
                  <c:v>8.9</c:v>
                </c:pt>
                <c:pt idx="24" formatCode="0.0">
                  <c:v>7.7</c:v>
                </c:pt>
                <c:pt idx="25" formatCode="0.0">
                  <c:v>5</c:v>
                </c:pt>
                <c:pt idx="26" formatCode="0.0">
                  <c:v>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4C8D-4CFF-AE3A-5647261B3136}"/>
            </c:ext>
          </c:extLst>
        </c:ser>
        <c:ser>
          <c:idx val="3"/>
          <c:order val="2"/>
          <c:tx>
            <c:strRef>
              <c:f>'Maintenance_Non Maintenance'!$B$17</c:f>
              <c:strCache>
                <c:ptCount val="1"/>
                <c:pt idx="0">
                  <c:v>Rel-16 work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Maintenance'!$BU$5:$CY$5</c:f>
              <c:strCache>
                <c:ptCount val="3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</c:strCache>
            </c:strRef>
          </c:cat>
          <c:val>
            <c:numRef>
              <c:f>'Maintenance_Non Maintenance'!$BU$17:$CY$17</c:f>
              <c:numCache>
                <c:formatCode>General</c:formatCode>
                <c:ptCount val="31"/>
                <c:pt idx="7" formatCode="0.0">
                  <c:v>3.7</c:v>
                </c:pt>
                <c:pt idx="10" formatCode="0.0">
                  <c:v>13.5</c:v>
                </c:pt>
                <c:pt idx="11" formatCode="0.0">
                  <c:v>12</c:v>
                </c:pt>
                <c:pt idx="12" formatCode="0.0">
                  <c:v>19.5</c:v>
                </c:pt>
                <c:pt idx="13" formatCode="0.0">
                  <c:v>20</c:v>
                </c:pt>
                <c:pt idx="14" formatCode="0.0">
                  <c:v>26.4</c:v>
                </c:pt>
                <c:pt idx="15" formatCode="0.0">
                  <c:v>28.6</c:v>
                </c:pt>
                <c:pt idx="16" formatCode="0.0">
                  <c:v>31.2</c:v>
                </c:pt>
                <c:pt idx="17" formatCode="0.0">
                  <c:v>34.9</c:v>
                </c:pt>
                <c:pt idx="18" formatCode="0.0">
                  <c:v>34.9</c:v>
                </c:pt>
                <c:pt idx="19" formatCode="0.0">
                  <c:v>34.4</c:v>
                </c:pt>
                <c:pt idx="20" formatCode="0.0">
                  <c:v>35.299999999999997</c:v>
                </c:pt>
                <c:pt idx="21" formatCode="0.0">
                  <c:v>37.700000000000003</c:v>
                </c:pt>
                <c:pt idx="22" formatCode="0.0">
                  <c:v>33</c:v>
                </c:pt>
                <c:pt idx="23" formatCode="0.0">
                  <c:v>21</c:v>
                </c:pt>
                <c:pt idx="24" formatCode="0.0">
                  <c:v>23.2</c:v>
                </c:pt>
                <c:pt idx="25" formatCode="0.0">
                  <c:v>14.5</c:v>
                </c:pt>
                <c:pt idx="26" formatCode="0.0">
                  <c:v>16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4C8D-4CFF-AE3A-5647261B3136}"/>
            </c:ext>
          </c:extLst>
        </c:ser>
        <c:ser>
          <c:idx val="5"/>
          <c:order val="3"/>
          <c:tx>
            <c:strRef>
              <c:f>'Maintenance_Non Maintenance'!$B$18</c:f>
              <c:strCache>
                <c:ptCount val="1"/>
                <c:pt idx="0">
                  <c:v>Rel-17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Maintenance'!$BU$5:$CY$5</c:f>
              <c:strCache>
                <c:ptCount val="3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</c:strCache>
            </c:strRef>
          </c:cat>
          <c:val>
            <c:numRef>
              <c:f>'Maintenance_Non Maintenance'!$BU$18:$CY$18</c:f>
              <c:numCache>
                <c:formatCode>General</c:formatCode>
                <c:ptCount val="31"/>
                <c:pt idx="23" formatCode="0.0">
                  <c:v>10.8</c:v>
                </c:pt>
                <c:pt idx="24" formatCode="0.0">
                  <c:v>11</c:v>
                </c:pt>
                <c:pt idx="25" formatCode="0.0">
                  <c:v>12.5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4C8D-4CFF-AE3A-5647261B3136}"/>
            </c:ext>
          </c:extLst>
        </c:ser>
        <c:ser>
          <c:idx val="1"/>
          <c:order val="4"/>
          <c:tx>
            <c:strRef>
              <c:f>'Maintenance_Non Maintenance'!$B$19</c:f>
              <c:strCache>
                <c:ptCount val="1"/>
                <c:pt idx="0">
                  <c:v>Rel-18 work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Maintenance'!$BU$5:$CY$5</c:f>
              <c:strCache>
                <c:ptCount val="3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</c:strCache>
            </c:strRef>
          </c:cat>
          <c:val>
            <c:numRef>
              <c:f>'Maintenance_Non Maintenance'!$BU$19:$CY$19</c:f>
              <c:numCache>
                <c:formatCode>General</c:formatCode>
                <c:ptCount val="31"/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4C8D-4CFF-AE3A-5647261B3136}"/>
            </c:ext>
          </c:extLst>
        </c:ser>
        <c:ser>
          <c:idx val="4"/>
          <c:order val="5"/>
          <c:tx>
            <c:strRef>
              <c:f>'Maintenance_Non Maintenance'!$B$20</c:f>
              <c:strCache>
                <c:ptCount val="1"/>
                <c:pt idx="0">
                  <c:v>Rel-18 exceptions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Maintenance'!$BU$5:$CY$5</c:f>
              <c:strCache>
                <c:ptCount val="3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</c:strCache>
            </c:strRef>
          </c:cat>
          <c:val>
            <c:numRef>
              <c:f>'Maintenance_Non Maintenance'!$BU$20:$CY$20</c:f>
              <c:numCache>
                <c:formatCode>General</c:formatCode>
                <c:ptCount val="31"/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4C8D-4CFF-AE3A-5647261B313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3875328"/>
        <c:axId val="333875888"/>
      </c:barChart>
      <c:catAx>
        <c:axId val="333875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888"/>
        <c:crosses val="autoZero"/>
        <c:auto val="1"/>
        <c:lblAlgn val="ctr"/>
        <c:lblOffset val="100"/>
        <c:noMultiLvlLbl val="0"/>
      </c:catAx>
      <c:valAx>
        <c:axId val="33387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3876664348853"/>
          <c:y val="6.5854624086673086E-2"/>
          <c:w val="0.77723077907944438"/>
          <c:h val="4.19779057468562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SA2#67_on'!$AC$1:$CX$1</c:f>
              <c:strCache>
                <c:ptCount val="74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  <c:pt idx="72">
                  <c:v>153-e</c:v>
                </c:pt>
                <c:pt idx="73">
                  <c:v>154</c:v>
                </c:pt>
              </c:strCache>
            </c:strRef>
          </c:cat>
          <c:val>
            <c:numRef>
              <c:f>'Results SA2#67_on'!$AC$2:$CX$2</c:f>
              <c:numCache>
                <c:formatCode>0</c:formatCode>
                <c:ptCount val="74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  <c:pt idx="57" formatCode="General">
                  <c:v>318</c:v>
                </c:pt>
                <c:pt idx="58" formatCode="General">
                  <c:v>529</c:v>
                </c:pt>
                <c:pt idx="59" formatCode="General">
                  <c:v>730</c:v>
                </c:pt>
                <c:pt idx="60" formatCode="General">
                  <c:v>679</c:v>
                </c:pt>
                <c:pt idx="61" formatCode="General">
                  <c:v>494</c:v>
                </c:pt>
                <c:pt idx="62" formatCode="General">
                  <c:v>591</c:v>
                </c:pt>
                <c:pt idx="63" formatCode="General">
                  <c:v>409</c:v>
                </c:pt>
                <c:pt idx="64" formatCode="General">
                  <c:v>598</c:v>
                </c:pt>
                <c:pt idx="65" formatCode="General">
                  <c:v>760</c:v>
                </c:pt>
                <c:pt idx="66" formatCode="General">
                  <c:v>322</c:v>
                </c:pt>
                <c:pt idx="67" formatCode="General">
                  <c:v>368</c:v>
                </c:pt>
                <c:pt idx="68" formatCode="General">
                  <c:v>805</c:v>
                </c:pt>
                <c:pt idx="69" formatCode="General">
                  <c:v>657</c:v>
                </c:pt>
                <c:pt idx="70" formatCode="General">
                  <c:v>753</c:v>
                </c:pt>
                <c:pt idx="71" formatCode="General">
                  <c:v>877</c:v>
                </c:pt>
                <c:pt idx="72" formatCode="General">
                  <c:v>711</c:v>
                </c:pt>
                <c:pt idx="73" formatCode="General">
                  <c:v>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51-488F-8488-86C2BF86C154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SA2#67_on'!$AC$1:$CX$1</c:f>
              <c:strCache>
                <c:ptCount val="74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  <c:pt idx="72">
                  <c:v>153-e</c:v>
                </c:pt>
                <c:pt idx="73">
                  <c:v>154</c:v>
                </c:pt>
              </c:strCache>
            </c:strRef>
          </c:cat>
          <c:val>
            <c:numRef>
              <c:f>'Results SA2#67_on'!$AC$3:$CX$3</c:f>
              <c:numCache>
                <c:formatCode>0</c:formatCode>
                <c:ptCount val="74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  <c:pt idx="57" formatCode="General">
                  <c:v>33</c:v>
                </c:pt>
                <c:pt idx="58" formatCode="General">
                  <c:v>43</c:v>
                </c:pt>
                <c:pt idx="59" formatCode="General">
                  <c:v>94</c:v>
                </c:pt>
                <c:pt idx="60" formatCode="General">
                  <c:v>66</c:v>
                </c:pt>
                <c:pt idx="61" formatCode="General">
                  <c:v>65</c:v>
                </c:pt>
                <c:pt idx="62" formatCode="General">
                  <c:v>119</c:v>
                </c:pt>
                <c:pt idx="63" formatCode="General">
                  <c:v>98</c:v>
                </c:pt>
                <c:pt idx="64" formatCode="General">
                  <c:v>105</c:v>
                </c:pt>
                <c:pt idx="65" formatCode="General">
                  <c:v>83</c:v>
                </c:pt>
                <c:pt idx="66" formatCode="General">
                  <c:v>102</c:v>
                </c:pt>
                <c:pt idx="67" formatCode="General">
                  <c:v>82</c:v>
                </c:pt>
                <c:pt idx="68" formatCode="General">
                  <c:v>175</c:v>
                </c:pt>
                <c:pt idx="69" formatCode="General">
                  <c:v>189</c:v>
                </c:pt>
                <c:pt idx="70" formatCode="General">
                  <c:v>148</c:v>
                </c:pt>
                <c:pt idx="71" formatCode="General">
                  <c:v>311</c:v>
                </c:pt>
                <c:pt idx="72" formatCode="General">
                  <c:v>189</c:v>
                </c:pt>
                <c:pt idx="73" formatCode="General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51-488F-8488-86C2BF86C154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SA2#67_on'!$AC$1:$CX$1</c:f>
              <c:strCache>
                <c:ptCount val="74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  <c:pt idx="72">
                  <c:v>153-e</c:v>
                </c:pt>
                <c:pt idx="73">
                  <c:v>154</c:v>
                </c:pt>
              </c:strCache>
            </c:strRef>
          </c:cat>
          <c:val>
            <c:numRef>
              <c:f>'Results SA2#67_on'!$AC$4:$CX$4</c:f>
              <c:numCache>
                <c:formatCode>0</c:formatCode>
                <c:ptCount val="74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  <c:pt idx="57" formatCode="General">
                  <c:v>196</c:v>
                </c:pt>
                <c:pt idx="58" formatCode="General">
                  <c:v>202</c:v>
                </c:pt>
                <c:pt idx="59" formatCode="General">
                  <c:v>255</c:v>
                </c:pt>
                <c:pt idx="60" formatCode="General">
                  <c:v>217</c:v>
                </c:pt>
                <c:pt idx="61" formatCode="General">
                  <c:v>213</c:v>
                </c:pt>
                <c:pt idx="62" formatCode="General">
                  <c:v>290</c:v>
                </c:pt>
                <c:pt idx="63" formatCode="General">
                  <c:v>235</c:v>
                </c:pt>
                <c:pt idx="64" formatCode="General">
                  <c:v>334</c:v>
                </c:pt>
                <c:pt idx="65" formatCode="General">
                  <c:v>398</c:v>
                </c:pt>
                <c:pt idx="66" formatCode="General">
                  <c:v>197</c:v>
                </c:pt>
                <c:pt idx="67" formatCode="General">
                  <c:v>295</c:v>
                </c:pt>
                <c:pt idx="68" formatCode="General">
                  <c:v>253</c:v>
                </c:pt>
                <c:pt idx="69" formatCode="General">
                  <c:v>180</c:v>
                </c:pt>
                <c:pt idx="70" formatCode="General">
                  <c:v>181</c:v>
                </c:pt>
                <c:pt idx="71" formatCode="General">
                  <c:v>370</c:v>
                </c:pt>
                <c:pt idx="72" formatCode="General">
                  <c:v>178</c:v>
                </c:pt>
                <c:pt idx="73" formatCode="General">
                  <c:v>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51-488F-8488-86C2BF86C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'Rel-10_Rel-16 CRs'!$A$2</c:f>
              <c:strCache>
                <c:ptCount val="1"/>
                <c:pt idx="0">
                  <c:v>Rel-13 CR</c:v>
                </c:pt>
              </c:strCache>
            </c:strRef>
          </c:tx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CRs'!$B$2:$AU$2</c:f>
              <c:numCache>
                <c:formatCode>0</c:formatCode>
                <c:ptCount val="46"/>
                <c:pt idx="0">
                  <c:v>25</c:v>
                </c:pt>
                <c:pt idx="1">
                  <c:v>9</c:v>
                </c:pt>
                <c:pt idx="2">
                  <c:v>11</c:v>
                </c:pt>
                <c:pt idx="3">
                  <c:v>2</c:v>
                </c:pt>
                <c:pt idx="4">
                  <c:v>5</c:v>
                </c:pt>
                <c:pt idx="5">
                  <c:v>2</c:v>
                </c:pt>
                <c:pt idx="6">
                  <c:v>4</c:v>
                </c:pt>
                <c:pt idx="7">
                  <c:v>2</c:v>
                </c:pt>
                <c:pt idx="8">
                  <c:v>5</c:v>
                </c:pt>
                <c:pt idx="10">
                  <c:v>3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5">
                  <c:v>1</c:v>
                </c:pt>
                <c:pt idx="25" formatCode="General">
                  <c:v>0</c:v>
                </c:pt>
                <c:pt idx="26" formatCode="General">
                  <c:v>1</c:v>
                </c:pt>
                <c:pt idx="27" formatCode="General">
                  <c:v>0</c:v>
                </c:pt>
                <c:pt idx="28" formatCode="General">
                  <c:v>0</c:v>
                </c:pt>
                <c:pt idx="29" formatCode="General">
                  <c:v>0</c:v>
                </c:pt>
                <c:pt idx="30" formatCode="General">
                  <c:v>0</c:v>
                </c:pt>
                <c:pt idx="31" formatCode="General">
                  <c:v>0</c:v>
                </c:pt>
                <c:pt idx="32" formatCode="General">
                  <c:v>0</c:v>
                </c:pt>
                <c:pt idx="33" formatCode="General">
                  <c:v>0</c:v>
                </c:pt>
                <c:pt idx="34" formatCode="General">
                  <c:v>0</c:v>
                </c:pt>
                <c:pt idx="35" formatCode="General">
                  <c:v>0</c:v>
                </c:pt>
                <c:pt idx="36" formatCode="General">
                  <c:v>0</c:v>
                </c:pt>
                <c:pt idx="37" formatCode="General">
                  <c:v>0</c:v>
                </c:pt>
                <c:pt idx="38" formatCode="General">
                  <c:v>0</c:v>
                </c:pt>
                <c:pt idx="39" formatCode="General">
                  <c:v>0</c:v>
                </c:pt>
                <c:pt idx="40" formatCode="General">
                  <c:v>0</c:v>
                </c:pt>
                <c:pt idx="41" formatCode="General">
                  <c:v>0</c:v>
                </c:pt>
                <c:pt idx="42" formatCode="General">
                  <c:v>0</c:v>
                </c:pt>
                <c:pt idx="43" formatCode="General">
                  <c:v>0</c:v>
                </c:pt>
                <c:pt idx="44" formatCode="General">
                  <c:v>0</c:v>
                </c:pt>
                <c:pt idx="45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DA-426F-A4BF-2CFCB85FF80D}"/>
            </c:ext>
          </c:extLst>
        </c:ser>
        <c:ser>
          <c:idx val="1"/>
          <c:order val="1"/>
          <c:tx>
            <c:strRef>
              <c:f>'Rel-10_Rel-16 CRs'!$A$3</c:f>
              <c:strCache>
                <c:ptCount val="1"/>
                <c:pt idx="0">
                  <c:v>Rel-14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CRs'!$B$3:$AU$3</c:f>
              <c:numCache>
                <c:formatCode>General</c:formatCode>
                <c:ptCount val="46"/>
                <c:pt idx="0">
                  <c:v>81</c:v>
                </c:pt>
                <c:pt idx="1">
                  <c:v>33</c:v>
                </c:pt>
                <c:pt idx="2">
                  <c:v>56</c:v>
                </c:pt>
                <c:pt idx="3">
                  <c:v>23</c:v>
                </c:pt>
                <c:pt idx="4">
                  <c:v>13</c:v>
                </c:pt>
                <c:pt idx="5">
                  <c:v>17</c:v>
                </c:pt>
                <c:pt idx="6">
                  <c:v>18</c:v>
                </c:pt>
                <c:pt idx="7">
                  <c:v>20</c:v>
                </c:pt>
                <c:pt idx="8">
                  <c:v>10</c:v>
                </c:pt>
                <c:pt idx="10">
                  <c:v>8</c:v>
                </c:pt>
                <c:pt idx="11">
                  <c:v>10</c:v>
                </c:pt>
                <c:pt idx="12">
                  <c:v>8</c:v>
                </c:pt>
                <c:pt idx="13">
                  <c:v>1</c:v>
                </c:pt>
                <c:pt idx="14">
                  <c:v>7</c:v>
                </c:pt>
                <c:pt idx="15">
                  <c:v>2</c:v>
                </c:pt>
                <c:pt idx="16">
                  <c:v>1</c:v>
                </c:pt>
                <c:pt idx="17">
                  <c:v>2</c:v>
                </c:pt>
                <c:pt idx="18">
                  <c:v>5</c:v>
                </c:pt>
                <c:pt idx="21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DA-426F-A4BF-2CFCB85FF80D}"/>
            </c:ext>
          </c:extLst>
        </c:ser>
        <c:ser>
          <c:idx val="2"/>
          <c:order val="2"/>
          <c:tx>
            <c:strRef>
              <c:f>'Rel-10_Rel-16 CRs'!$A$4</c:f>
              <c:strCache>
                <c:ptCount val="1"/>
                <c:pt idx="0">
                  <c:v>Rel-15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CRs'!$B$4:$AU$4</c:f>
              <c:numCache>
                <c:formatCode>General</c:formatCode>
                <c:ptCount val="46"/>
                <c:pt idx="3">
                  <c:v>63</c:v>
                </c:pt>
                <c:pt idx="4">
                  <c:v>126</c:v>
                </c:pt>
                <c:pt idx="5">
                  <c:v>117</c:v>
                </c:pt>
                <c:pt idx="6">
                  <c:v>121</c:v>
                </c:pt>
                <c:pt idx="7">
                  <c:v>171</c:v>
                </c:pt>
                <c:pt idx="8">
                  <c:v>214</c:v>
                </c:pt>
                <c:pt idx="9">
                  <c:v>62</c:v>
                </c:pt>
                <c:pt idx="10">
                  <c:v>287</c:v>
                </c:pt>
                <c:pt idx="11">
                  <c:v>328</c:v>
                </c:pt>
                <c:pt idx="12">
                  <c:v>182</c:v>
                </c:pt>
                <c:pt idx="13">
                  <c:v>4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DA-426F-A4BF-2CFCB85FF80D}"/>
            </c:ext>
          </c:extLst>
        </c:ser>
        <c:ser>
          <c:idx val="3"/>
          <c:order val="3"/>
          <c:tx>
            <c:strRef>
              <c:f>'Rel-10_Rel-16 CRs'!$A$5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CRs'!$B$5:$AU$5</c:f>
              <c:numCache>
                <c:formatCode>General</c:formatCode>
                <c:ptCount val="46"/>
                <c:pt idx="7">
                  <c:v>19</c:v>
                </c:pt>
                <c:pt idx="8">
                  <c:v>19</c:v>
                </c:pt>
                <c:pt idx="10">
                  <c:v>27</c:v>
                </c:pt>
                <c:pt idx="11">
                  <c:v>27</c:v>
                </c:pt>
                <c:pt idx="12">
                  <c:v>12</c:v>
                </c:pt>
                <c:pt idx="13">
                  <c:v>351</c:v>
                </c:pt>
                <c:pt idx="14">
                  <c:v>201</c:v>
                </c:pt>
                <c:pt idx="15">
                  <c:v>213</c:v>
                </c:pt>
                <c:pt idx="16">
                  <c:v>119</c:v>
                </c:pt>
                <c:pt idx="17">
                  <c:v>159</c:v>
                </c:pt>
                <c:pt idx="18">
                  <c:v>100</c:v>
                </c:pt>
                <c:pt idx="19">
                  <c:v>102</c:v>
                </c:pt>
                <c:pt idx="20">
                  <c:v>78</c:v>
                </c:pt>
                <c:pt idx="21">
                  <c:v>74</c:v>
                </c:pt>
                <c:pt idx="22">
                  <c:v>50</c:v>
                </c:pt>
                <c:pt idx="23">
                  <c:v>40</c:v>
                </c:pt>
                <c:pt idx="24">
                  <c:v>17</c:v>
                </c:pt>
                <c:pt idx="25">
                  <c:v>6</c:v>
                </c:pt>
                <c:pt idx="26">
                  <c:v>10</c:v>
                </c:pt>
                <c:pt idx="27">
                  <c:v>3</c:v>
                </c:pt>
                <c:pt idx="28">
                  <c:v>4</c:v>
                </c:pt>
                <c:pt idx="29">
                  <c:v>6</c:v>
                </c:pt>
                <c:pt idx="30">
                  <c:v>2</c:v>
                </c:pt>
                <c:pt idx="31">
                  <c:v>5</c:v>
                </c:pt>
                <c:pt idx="32">
                  <c:v>6</c:v>
                </c:pt>
                <c:pt idx="33">
                  <c:v>0</c:v>
                </c:pt>
                <c:pt idx="34">
                  <c:v>3</c:v>
                </c:pt>
                <c:pt idx="35">
                  <c:v>2</c:v>
                </c:pt>
                <c:pt idx="36">
                  <c:v>1</c:v>
                </c:pt>
                <c:pt idx="37">
                  <c:v>2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0</c:v>
                </c:pt>
                <c:pt idx="42">
                  <c:v>1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DA-426F-A4BF-2CFCB85FF80D}"/>
            </c:ext>
          </c:extLst>
        </c:ser>
        <c:ser>
          <c:idx val="4"/>
          <c:order val="4"/>
          <c:tx>
            <c:strRef>
              <c:f>'Rel-10_Rel-16 CRs'!$A$6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CRs'!$B$6:$AU$6</c:f>
              <c:numCache>
                <c:formatCode>General</c:formatCode>
                <c:ptCount val="46"/>
                <c:pt idx="12">
                  <c:v>43</c:v>
                </c:pt>
                <c:pt idx="13">
                  <c:v>80</c:v>
                </c:pt>
                <c:pt idx="14">
                  <c:v>170</c:v>
                </c:pt>
                <c:pt idx="15">
                  <c:v>147</c:v>
                </c:pt>
                <c:pt idx="16">
                  <c:v>181</c:v>
                </c:pt>
                <c:pt idx="17">
                  <c:v>171</c:v>
                </c:pt>
                <c:pt idx="18">
                  <c:v>207</c:v>
                </c:pt>
                <c:pt idx="19">
                  <c:v>250</c:v>
                </c:pt>
                <c:pt idx="20">
                  <c:v>88</c:v>
                </c:pt>
                <c:pt idx="21">
                  <c:v>87</c:v>
                </c:pt>
                <c:pt idx="22">
                  <c:v>71</c:v>
                </c:pt>
                <c:pt idx="23">
                  <c:v>103</c:v>
                </c:pt>
                <c:pt idx="24">
                  <c:v>26</c:v>
                </c:pt>
                <c:pt idx="25">
                  <c:v>39</c:v>
                </c:pt>
                <c:pt idx="26">
                  <c:v>30</c:v>
                </c:pt>
                <c:pt idx="27">
                  <c:v>21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DA-426F-A4BF-2CFCB85FF80D}"/>
            </c:ext>
          </c:extLst>
        </c:ser>
        <c:ser>
          <c:idx val="5"/>
          <c:order val="5"/>
          <c:tx>
            <c:strRef>
              <c:f>'Rel-10_Rel-16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CRs'!$B$7:$AU$7</c:f>
              <c:numCache>
                <c:formatCode>General</c:formatCode>
                <c:ptCount val="46"/>
                <c:pt idx="17">
                  <c:v>2</c:v>
                </c:pt>
                <c:pt idx="19">
                  <c:v>3</c:v>
                </c:pt>
                <c:pt idx="20">
                  <c:v>66</c:v>
                </c:pt>
                <c:pt idx="21">
                  <c:v>133</c:v>
                </c:pt>
                <c:pt idx="22">
                  <c:v>117</c:v>
                </c:pt>
                <c:pt idx="23">
                  <c:v>233</c:v>
                </c:pt>
                <c:pt idx="24">
                  <c:v>279</c:v>
                </c:pt>
                <c:pt idx="25">
                  <c:v>205</c:v>
                </c:pt>
                <c:pt idx="26">
                  <c:v>260</c:v>
                </c:pt>
                <c:pt idx="27">
                  <c:v>174</c:v>
                </c:pt>
                <c:pt idx="28">
                  <c:v>197</c:v>
                </c:pt>
                <c:pt idx="29">
                  <c:v>248</c:v>
                </c:pt>
                <c:pt idx="30">
                  <c:v>31</c:v>
                </c:pt>
                <c:pt idx="31">
                  <c:v>123</c:v>
                </c:pt>
                <c:pt idx="32">
                  <c:v>79</c:v>
                </c:pt>
                <c:pt idx="33">
                  <c:v>9</c:v>
                </c:pt>
                <c:pt idx="34">
                  <c:v>74</c:v>
                </c:pt>
                <c:pt idx="35">
                  <c:v>8</c:v>
                </c:pt>
                <c:pt idx="36">
                  <c:v>29</c:v>
                </c:pt>
                <c:pt idx="37">
                  <c:v>38</c:v>
                </c:pt>
                <c:pt idx="38">
                  <c:v>0</c:v>
                </c:pt>
                <c:pt idx="39">
                  <c:v>31</c:v>
                </c:pt>
                <c:pt idx="40">
                  <c:v>17</c:v>
                </c:pt>
                <c:pt idx="41">
                  <c:v>1</c:v>
                </c:pt>
                <c:pt idx="42">
                  <c:v>13</c:v>
                </c:pt>
                <c:pt idx="43">
                  <c:v>8</c:v>
                </c:pt>
                <c:pt idx="44">
                  <c:v>2</c:v>
                </c:pt>
                <c:pt idx="4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ADA-426F-A4BF-2CFCB85FF80D}"/>
            </c:ext>
          </c:extLst>
        </c:ser>
        <c:ser>
          <c:idx val="8"/>
          <c:order val="6"/>
          <c:tx>
            <c:strRef>
              <c:f>'Rel-10_Rel-16 CRs'!$A$8</c:f>
              <c:strCache>
                <c:ptCount val="1"/>
                <c:pt idx="0">
                  <c:v>Rel-17 PCR/draftCR</c:v>
                </c:pt>
              </c:strCache>
            </c:strRef>
          </c:tx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CRs'!$B$8:$AU$8</c:f>
              <c:numCache>
                <c:formatCode>General</c:formatCode>
                <c:ptCount val="46"/>
                <c:pt idx="25">
                  <c:v>48</c:v>
                </c:pt>
                <c:pt idx="26">
                  <c:v>55</c:v>
                </c:pt>
                <c:pt idx="27">
                  <c:v>91</c:v>
                </c:pt>
                <c:pt idx="28">
                  <c:v>0</c:v>
                </c:pt>
                <c:pt idx="29">
                  <c:v>0</c:v>
                </c:pt>
                <c:pt idx="30">
                  <c:v>348</c:v>
                </c:pt>
                <c:pt idx="31">
                  <c:v>407</c:v>
                </c:pt>
                <c:pt idx="32">
                  <c:v>356</c:v>
                </c:pt>
                <c:pt idx="33">
                  <c:v>276</c:v>
                </c:pt>
                <c:pt idx="34">
                  <c:v>158</c:v>
                </c:pt>
                <c:pt idx="35">
                  <c:v>113</c:v>
                </c:pt>
                <c:pt idx="36">
                  <c:v>146</c:v>
                </c:pt>
                <c:pt idx="37">
                  <c:v>144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ADA-426F-A4BF-2CFCB85FF80D}"/>
            </c:ext>
          </c:extLst>
        </c:ser>
        <c:ser>
          <c:idx val="6"/>
          <c:order val="7"/>
          <c:tx>
            <c:strRef>
              <c:f>'Rel-10_Rel-16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CRs'!$B$9:$AU$9</c:f>
              <c:numCache>
                <c:formatCode>General</c:formatCode>
                <c:ptCount val="46"/>
                <c:pt idx="30">
                  <c:v>12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209</c:v>
                </c:pt>
                <c:pt idx="35">
                  <c:v>135</c:v>
                </c:pt>
                <c:pt idx="36">
                  <c:v>262</c:v>
                </c:pt>
                <c:pt idx="37">
                  <c:v>314</c:v>
                </c:pt>
                <c:pt idx="38">
                  <c:v>189</c:v>
                </c:pt>
                <c:pt idx="39">
                  <c:v>236</c:v>
                </c:pt>
                <c:pt idx="40">
                  <c:v>202</c:v>
                </c:pt>
                <c:pt idx="41">
                  <c:v>107</c:v>
                </c:pt>
                <c:pt idx="42">
                  <c:v>57</c:v>
                </c:pt>
                <c:pt idx="43">
                  <c:v>77</c:v>
                </c:pt>
                <c:pt idx="44">
                  <c:v>45</c:v>
                </c:pt>
                <c:pt idx="4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ADA-426F-A4BF-2CFCB85FF80D}"/>
            </c:ext>
          </c:extLst>
        </c:ser>
        <c:ser>
          <c:idx val="7"/>
          <c:order val="8"/>
          <c:tx>
            <c:strRef>
              <c:f>'Rel-10_Rel-16 CRs'!$A$10</c:f>
              <c:strCache>
                <c:ptCount val="1"/>
                <c:pt idx="0">
                  <c:v>Rel-18 PCR/draftCR</c:v>
                </c:pt>
              </c:strCache>
            </c:strRef>
          </c:tx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CRs'!$B$10:$AU$10</c:f>
              <c:numCache>
                <c:formatCode>General</c:formatCode>
                <c:ptCount val="46"/>
                <c:pt idx="40">
                  <c:v>245</c:v>
                </c:pt>
                <c:pt idx="41">
                  <c:v>440</c:v>
                </c:pt>
                <c:pt idx="42">
                  <c:v>599</c:v>
                </c:pt>
                <c:pt idx="43">
                  <c:v>535</c:v>
                </c:pt>
                <c:pt idx="44">
                  <c:v>306</c:v>
                </c:pt>
                <c:pt idx="45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ADA-426F-A4BF-2CFCB85FF80D}"/>
            </c:ext>
          </c:extLst>
        </c:ser>
        <c:ser>
          <c:idx val="9"/>
          <c:order val="9"/>
          <c:tx>
            <c:strRef>
              <c:f>'Rel-10_Rel-16 CRs'!$A$11</c:f>
              <c:strCache>
                <c:ptCount val="1"/>
                <c:pt idx="0">
                  <c:v>Rel-18 CR</c:v>
                </c:pt>
              </c:strCache>
            </c:strRef>
          </c:tx>
          <c:invertIfNegative val="0"/>
          <c:cat>
            <c:strRef>
              <c:f>'Rel-10_Rel-16 CRs'!$B$1:$AU$1</c:f>
              <c:strCache>
                <c:ptCount val="46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</c:strCache>
            </c:strRef>
          </c:cat>
          <c:val>
            <c:numRef>
              <c:f>'Rel-10_Rel-16 CRs'!$B$11:$AU$11</c:f>
              <c:numCache>
                <c:formatCode>General</c:formatCode>
                <c:ptCount val="46"/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25</c:v>
                </c:pt>
                <c:pt idx="45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ADA-426F-A4BF-2CFCB85FF8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031092267312727E-2"/>
          <c:y val="0.10934083874997352"/>
          <c:w val="0.13280510358649347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1301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106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5643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7271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33036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0670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5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16147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49531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89514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78170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1098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9309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7827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907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#98-e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– 19 Dec 2022, e-meeting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SP-221060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SP-221060</a:t>
            </a:r>
            <a:r>
              <a:rPr lang="en-GB" altLang="de-DE" sz="1200" dirty="0">
                <a:solidFill>
                  <a:schemeClr val="bg1"/>
                </a:solidFill>
              </a:rPr>
              <a:t>: TSG SA#98-e, </a:t>
            </a:r>
            <a:r>
              <a:rPr lang="en-US" altLang="de-DE" sz="1200" dirty="0">
                <a:solidFill>
                  <a:schemeClr val="bg1"/>
                </a:solidFill>
              </a:rPr>
              <a:t>13 – 19 Dec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3gpp.org/ftp/Information/WI_Sheet/SP-220069.zip" TargetMode="External"/><Relationship Id="rId18" Type="http://schemas.openxmlformats.org/officeDocument/2006/relationships/slide" Target="slide48.xml"/><Relationship Id="rId26" Type="http://schemas.openxmlformats.org/officeDocument/2006/relationships/slide" Target="slide52.xml"/><Relationship Id="rId39" Type="http://schemas.openxmlformats.org/officeDocument/2006/relationships/hyperlink" Target="https://www.3gpp.org/ftp/Information/WI_Sheet/SP-211636.zip" TargetMode="External"/><Relationship Id="rId21" Type="http://schemas.openxmlformats.org/officeDocument/2006/relationships/hyperlink" Target="https://www.3gpp.org/ftp/Information/WI_Sheet/SP-220072.zip" TargetMode="External"/><Relationship Id="rId34" Type="http://schemas.openxmlformats.org/officeDocument/2006/relationships/slide" Target="slide56.xml"/><Relationship Id="rId42" Type="http://schemas.openxmlformats.org/officeDocument/2006/relationships/slide" Target="slide60.xml"/><Relationship Id="rId47" Type="http://schemas.openxmlformats.org/officeDocument/2006/relationships/hyperlink" Target="https://www.3gpp.org/ftp/Information/WI_Sheet/SP-220678.zip" TargetMode="External"/><Relationship Id="rId50" Type="http://schemas.openxmlformats.org/officeDocument/2006/relationships/slide" Target="slide64.xml"/><Relationship Id="rId55" Type="http://schemas.openxmlformats.org/officeDocument/2006/relationships/hyperlink" Target="https://www.3gpp.org/ftp/Information/WI_Sheet/SP-211633.zip" TargetMode="External"/><Relationship Id="rId7" Type="http://schemas.openxmlformats.org/officeDocument/2006/relationships/hyperlink" Target="https://www.3gpp.org/ftp/Information/WI_Sheet/SP-211643.zip" TargetMode="External"/><Relationship Id="rId2" Type="http://schemas.openxmlformats.org/officeDocument/2006/relationships/slide" Target="slide40.xml"/><Relationship Id="rId16" Type="http://schemas.openxmlformats.org/officeDocument/2006/relationships/slide" Target="slide47.xml"/><Relationship Id="rId29" Type="http://schemas.openxmlformats.org/officeDocument/2006/relationships/hyperlink" Target="https://www.3gpp.org/ftp/Information/WI_Sheet/SP-220288.zip" TargetMode="External"/><Relationship Id="rId11" Type="http://schemas.openxmlformats.org/officeDocument/2006/relationships/hyperlink" Target="https://www.3gpp.org/ftp/Information/WI_Sheet/SP-211647.zip" TargetMode="External"/><Relationship Id="rId24" Type="http://schemas.openxmlformats.org/officeDocument/2006/relationships/slide" Target="slide51.xml"/><Relationship Id="rId32" Type="http://schemas.openxmlformats.org/officeDocument/2006/relationships/slide" Target="slide55.xml"/><Relationship Id="rId37" Type="http://schemas.openxmlformats.org/officeDocument/2006/relationships/hyperlink" Target="https://www.3gpp.org/ftp/Information/WI_Sheet/SP-211634.zip" TargetMode="External"/><Relationship Id="rId40" Type="http://schemas.openxmlformats.org/officeDocument/2006/relationships/slide" Target="slide59.xml"/><Relationship Id="rId45" Type="http://schemas.openxmlformats.org/officeDocument/2006/relationships/hyperlink" Target="https://www.3gpp.org/ftp/Information/WI_Sheet/SP-220647.zip" TargetMode="External"/><Relationship Id="rId53" Type="http://schemas.openxmlformats.org/officeDocument/2006/relationships/hyperlink" Target="https://www.3gpp.org/ftp/Information/WI_Sheet/SP-220415.zip" TargetMode="External"/><Relationship Id="rId5" Type="http://schemas.openxmlformats.org/officeDocument/2006/relationships/hyperlink" Target="https://www.3gpp.org/ftp/Information/WI_Sheet/SP-211651.zip" TargetMode="External"/><Relationship Id="rId19" Type="http://schemas.openxmlformats.org/officeDocument/2006/relationships/hyperlink" Target="https://www.3gpp.org/ftp/Information/WI_Sheet/SP-220071.zip" TargetMode="External"/><Relationship Id="rId4" Type="http://schemas.openxmlformats.org/officeDocument/2006/relationships/slide" Target="slide41.xml"/><Relationship Id="rId9" Type="http://schemas.openxmlformats.org/officeDocument/2006/relationships/hyperlink" Target="https://www.3gpp.org/ftp/Information/WI_Sheet/SP-211632.zip" TargetMode="External"/><Relationship Id="rId14" Type="http://schemas.openxmlformats.org/officeDocument/2006/relationships/slide" Target="slide46.xml"/><Relationship Id="rId22" Type="http://schemas.openxmlformats.org/officeDocument/2006/relationships/slide" Target="slide50.xml"/><Relationship Id="rId27" Type="http://schemas.openxmlformats.org/officeDocument/2006/relationships/hyperlink" Target="https://www.3gpp.org/ftp/Information/WI_Sheet/SP-220074.zip" TargetMode="External"/><Relationship Id="rId30" Type="http://schemas.openxmlformats.org/officeDocument/2006/relationships/slide" Target="slide54.xml"/><Relationship Id="rId35" Type="http://schemas.openxmlformats.org/officeDocument/2006/relationships/hyperlink" Target="https://www.3gpp.org/ftp/Information/WI_Sheet/SP-220352.zip" TargetMode="External"/><Relationship Id="rId43" Type="http://schemas.openxmlformats.org/officeDocument/2006/relationships/hyperlink" Target="https://www.3gpp.org/ftp/Information/WI_Sheet/SP-211595.zip" TargetMode="External"/><Relationship Id="rId48" Type="http://schemas.openxmlformats.org/officeDocument/2006/relationships/slide" Target="slide63.xml"/><Relationship Id="rId56" Type="http://schemas.openxmlformats.org/officeDocument/2006/relationships/slide" Target="slide67.xml"/><Relationship Id="rId8" Type="http://schemas.openxmlformats.org/officeDocument/2006/relationships/slide" Target="slide43.xml"/><Relationship Id="rId51" Type="http://schemas.openxmlformats.org/officeDocument/2006/relationships/hyperlink" Target="https://www.3gpp.org/ftp/Information/WI_Sheet/SP-211649.zip" TargetMode="External"/><Relationship Id="rId3" Type="http://schemas.openxmlformats.org/officeDocument/2006/relationships/hyperlink" Target="https://www.3gpp.org/ftp/Information/WI_Sheet/SP-211639.zip" TargetMode="External"/><Relationship Id="rId12" Type="http://schemas.openxmlformats.org/officeDocument/2006/relationships/slide" Target="slide45.xml"/><Relationship Id="rId17" Type="http://schemas.openxmlformats.org/officeDocument/2006/relationships/hyperlink" Target="https://www.3gpp.org/ftp/Information/WI_Sheet/SP-211603.zip" TargetMode="External"/><Relationship Id="rId25" Type="http://schemas.openxmlformats.org/officeDocument/2006/relationships/hyperlink" Target="https://www.3gpp.org/ftp/Information/WI_Sheet/SP-220705.zip" TargetMode="External"/><Relationship Id="rId33" Type="http://schemas.openxmlformats.org/officeDocument/2006/relationships/hyperlink" Target="https://www.3gpp.org/ftp/Information/WI_Sheet/SP-220417.zip" TargetMode="External"/><Relationship Id="rId38" Type="http://schemas.openxmlformats.org/officeDocument/2006/relationships/slide" Target="slide58.xml"/><Relationship Id="rId46" Type="http://schemas.openxmlformats.org/officeDocument/2006/relationships/slide" Target="slide62.xml"/><Relationship Id="rId20" Type="http://schemas.openxmlformats.org/officeDocument/2006/relationships/slide" Target="slide49.xml"/><Relationship Id="rId41" Type="http://schemas.openxmlformats.org/officeDocument/2006/relationships/hyperlink" Target="https://www.3gpp.org/ftp/Information/WI_Sheet/SP-220419.zip" TargetMode="External"/><Relationship Id="rId54" Type="http://schemas.openxmlformats.org/officeDocument/2006/relationships/slide" Target="slide66.xml"/><Relationship Id="rId1" Type="http://schemas.openxmlformats.org/officeDocument/2006/relationships/slideLayout" Target="../slideLayouts/slideLayout3.xml"/><Relationship Id="rId6" Type="http://schemas.openxmlformats.org/officeDocument/2006/relationships/slide" Target="slide42.xml"/><Relationship Id="rId15" Type="http://schemas.openxmlformats.org/officeDocument/2006/relationships/hyperlink" Target="https://www.3gpp.org/ftp/Information/WI_Sheet/SP-211653.zip" TargetMode="External"/><Relationship Id="rId23" Type="http://schemas.openxmlformats.org/officeDocument/2006/relationships/hyperlink" Target="https://www.3gpp.org/ftp/Information/WI_Sheet/SP-220073.zip" TargetMode="External"/><Relationship Id="rId28" Type="http://schemas.openxmlformats.org/officeDocument/2006/relationships/slide" Target="slide53.xml"/><Relationship Id="rId36" Type="http://schemas.openxmlformats.org/officeDocument/2006/relationships/slide" Target="slide57.xml"/><Relationship Id="rId49" Type="http://schemas.openxmlformats.org/officeDocument/2006/relationships/hyperlink" Target="https://www.3gpp.org/ftp/Information/WI_Sheet/SP-220418.zip" TargetMode="External"/><Relationship Id="rId57" Type="http://schemas.openxmlformats.org/officeDocument/2006/relationships/hyperlink" Target="https://www.3gpp.org/ftp/Information/WI_Sheet/SP-211654.zip" TargetMode="External"/><Relationship Id="rId10" Type="http://schemas.openxmlformats.org/officeDocument/2006/relationships/slide" Target="slide44.xml"/><Relationship Id="rId31" Type="http://schemas.openxmlformats.org/officeDocument/2006/relationships/hyperlink" Target="https://www.3gpp.org/ftp/Information/WI_Sheet/SP-211612.zip" TargetMode="External"/><Relationship Id="rId44" Type="http://schemas.openxmlformats.org/officeDocument/2006/relationships/slide" Target="slide61.xml"/><Relationship Id="rId52" Type="http://schemas.openxmlformats.org/officeDocument/2006/relationships/slide" Target="slide6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54_Toulouse_2022-11/INBOX/S2-221141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2_Arch/TSGS2_154_Toulouse_2022-11/INBOX/S2-2211428.zip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hyperlink" Target="http://www.3gpp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Support, MCC</a:t>
            </a: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SA#98-e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(7/7)</a:t>
            </a:r>
            <a:br>
              <a:rPr lang="de-DE" altLang="de-DE" b="1" dirty="0"/>
            </a:br>
            <a:r>
              <a:rPr lang="de-DE" altLang="de-DE" b="1" dirty="0"/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475290" y="5699046"/>
            <a:ext cx="121219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100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7167792-B933-4FD9-B1DA-A4A5D376338B}"/>
              </a:ext>
            </a:extLst>
          </p:cNvPr>
          <p:cNvGraphicFramePr>
            <a:graphicFrameLocks/>
          </p:cNvGraphicFramePr>
          <p:nvPr/>
        </p:nvGraphicFramePr>
        <p:xfrm>
          <a:off x="0" y="800100"/>
          <a:ext cx="9144001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b="1" i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68557" y="210942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R12:           none</a:t>
            </a:r>
          </a:p>
          <a:p>
            <a:pPr lvl="1" eaLnBrk="1" hangingPunct="1"/>
            <a:r>
              <a:rPr lang="en-GB" altLang="de-DE" sz="2000" dirty="0"/>
              <a:t>R13: 	none</a:t>
            </a:r>
          </a:p>
          <a:p>
            <a:pPr lvl="1" eaLnBrk="1" hangingPunct="1"/>
            <a:r>
              <a:rPr lang="de-DE" altLang="de-DE" sz="2000" dirty="0"/>
              <a:t>R14:  	</a:t>
            </a:r>
            <a:r>
              <a:rPr lang="en-US" altLang="de-DE" sz="2000" dirty="0"/>
              <a:t>none</a:t>
            </a:r>
            <a:endParaRPr lang="en-GB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b="1" i="1" dirty="0"/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b="1" i="1" dirty="0"/>
              <a:t>2.2  Rel-15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460741" y="241519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 dirty="0"/>
              <a:t>2.2) Rel-15 Work and Maintenance (1/2)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Corrections, excluding 5GS_Ph1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R15:           </a:t>
            </a:r>
            <a:r>
              <a:rPr lang="en-US" altLang="de-DE" sz="2000" dirty="0"/>
              <a:t>None</a:t>
            </a:r>
            <a:endParaRPr lang="en-US" altLang="zh-CN" sz="1400" dirty="0"/>
          </a:p>
          <a:p>
            <a:pPr lvl="1" eaLnBrk="1" hangingPunct="1"/>
            <a:endParaRPr lang="en-US" altLang="zh-CN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105497" y="156875"/>
            <a:ext cx="6827838" cy="925512"/>
          </a:xfrm>
        </p:spPr>
        <p:txBody>
          <a:bodyPr/>
          <a:lstStyle/>
          <a:p>
            <a:r>
              <a:rPr lang="en-US" altLang="de-DE" sz="2800" b="1" dirty="0"/>
              <a:t>2.2) Rel-15 Work and Maintenance (2/2)</a:t>
            </a:r>
            <a:endParaRPr lang="de-DE" altLang="de-DE" sz="2800" b="1" dirty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1" y="2829610"/>
            <a:ext cx="8288020" cy="360928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/>
              <a:t>Progress since SA#97-e (</a:t>
            </a:r>
            <a:r>
              <a:rPr lang="en-US" altLang="de-DE" sz="2000" dirty="0"/>
              <a:t>Category A CRs are not counted)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Rel-15: None.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Rel-16 (TEI16): 1 CR to TS 23.502 was agreed.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Rel-17 (TEI17): 12 CRs (5 CRs to TS 23.501, 4 CRs to TS 23.502, 3 CRs to TS 23.503) were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 marL="0" lvl="0" indent="0">
              <a:buNone/>
            </a:pPr>
            <a:endParaRPr lang="de-DE" sz="20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FASMO corrections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31EE5F7-1C8A-4E00-AA0B-81807A082A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04808"/>
              </p:ext>
            </p:extLst>
          </p:nvPr>
        </p:nvGraphicFramePr>
        <p:xfrm>
          <a:off x="191572" y="15056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SP-160958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</a:t>
            </a:r>
          </a:p>
          <a:p>
            <a:pPr lvl="1" eaLnBrk="1" hangingPunct="1">
              <a:defRPr/>
            </a:pPr>
            <a:r>
              <a:rPr lang="en-GB" sz="1800" b="1" i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374773" y="275553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2.3) </a:t>
            </a:r>
            <a:r>
              <a:rPr lang="en-US" altLang="de-DE" sz="3200" b="1" dirty="0"/>
              <a:t>Rel-16 Work and Maintenance</a:t>
            </a:r>
            <a:endParaRPr lang="de-DE" altLang="de-DE" b="1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1263" y="1580733"/>
            <a:ext cx="8864755" cy="4558810"/>
          </a:xfrm>
        </p:spPr>
        <p:txBody>
          <a:bodyPr/>
          <a:lstStyle/>
          <a:p>
            <a:pPr eaLnBrk="1" hangingPunct="1"/>
            <a:r>
              <a:rPr lang="de-DE" altLang="de-DE" dirty="0"/>
              <a:t> </a:t>
            </a:r>
            <a:r>
              <a:rPr lang="de-DE" altLang="de-DE" sz="2400" dirty="0"/>
              <a:t>Work Progress on Corrections </a:t>
            </a:r>
            <a:r>
              <a:rPr lang="de-DE" altLang="de-DE" sz="1800" dirty="0"/>
              <a:t>(</a:t>
            </a:r>
            <a:r>
              <a:rPr lang="en-US" altLang="de-DE" sz="1800" dirty="0"/>
              <a:t>Category A CRs are not counted)</a:t>
            </a:r>
            <a:endParaRPr lang="de-DE" altLang="de-DE" sz="1800" dirty="0"/>
          </a:p>
          <a:p>
            <a:pPr lvl="1" eaLnBrk="1" hangingPunct="1"/>
            <a:r>
              <a:rPr lang="en-GB" altLang="de-DE" sz="1800" b="1" dirty="0"/>
              <a:t>5G_URLLC</a:t>
            </a:r>
            <a:r>
              <a:rPr lang="en-GB" altLang="de-DE" sz="1800" dirty="0"/>
              <a:t>:		</a:t>
            </a:r>
            <a:r>
              <a:rPr lang="de-DE" altLang="de-DE" sz="1800" dirty="0"/>
              <a:t>1 CR to TS 23.503</a:t>
            </a:r>
          </a:p>
          <a:p>
            <a:pPr lvl="1" eaLnBrk="1" hangingPunct="1"/>
            <a:r>
              <a:rPr lang="de-DE" altLang="de-DE" sz="1800" b="1" dirty="0"/>
              <a:t>5WWC</a:t>
            </a:r>
            <a:r>
              <a:rPr lang="de-DE" altLang="de-DE" sz="1800" dirty="0"/>
              <a:t>:		1 CR to TS 23.501</a:t>
            </a:r>
          </a:p>
          <a:p>
            <a:pPr lvl="1" eaLnBrk="1" hangingPunct="1"/>
            <a:endParaRPr lang="en-US" altLang="de-DE" sz="1800" dirty="0"/>
          </a:p>
        </p:txBody>
      </p:sp>
    </p:spTree>
    <p:extLst>
      <p:ext uri="{BB962C8B-B14F-4D97-AF65-F5344CB8AC3E}">
        <p14:creationId xmlns:p14="http://schemas.microsoft.com/office/powerpoint/2010/main" val="2552844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1800" b="1" i="1" dirty="0"/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13850" y="309867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en-US" sz="1200" strike="sngStrike" kern="0" dirty="0"/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Maintenance</a:t>
            </a:r>
          </a:p>
          <a:p>
            <a:pPr marL="457200" lvl="1" indent="0">
              <a:buNone/>
            </a:pP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(1/19)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368835"/>
              </p:ext>
            </p:extLst>
          </p:nvPr>
        </p:nvGraphicFramePr>
        <p:xfrm>
          <a:off x="179388" y="1376363"/>
          <a:ext cx="881006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826976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/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/>
              <a:t> 2) SA Work Report</a:t>
            </a:r>
          </a:p>
          <a:p>
            <a:pPr lvl="1" eaLnBrk="1" hangingPunct="1">
              <a:defRPr/>
            </a:pPr>
            <a:r>
              <a:rPr lang="en-GB" sz="18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/>
              <a:t>2.4) Rel-17 Study/Work</a:t>
            </a:r>
          </a:p>
          <a:p>
            <a:pPr lvl="1" eaLnBrk="1" hangingPunct="1">
              <a:defRPr/>
            </a:pPr>
            <a:r>
              <a:rPr lang="en-GB" sz="1800" dirty="0"/>
              <a:t>2.5) Rel-18 Study/Work</a:t>
            </a:r>
          </a:p>
          <a:p>
            <a:pPr lvl="1" eaLnBrk="1" hangingPunct="1">
              <a:defRPr/>
            </a:pPr>
            <a:r>
              <a:rPr lang="en-GB" sz="1800" dirty="0"/>
              <a:t>2.6) IETF Dependency Update</a:t>
            </a:r>
          </a:p>
          <a:p>
            <a:pPr eaLnBrk="1" hangingPunct="1">
              <a:defRPr/>
            </a:pPr>
            <a:r>
              <a:rPr lang="en-GB" sz="2000" dirty="0"/>
              <a:t> 3) SA2 Work Planning</a:t>
            </a:r>
          </a:p>
          <a:p>
            <a:pPr eaLnBrk="1" hangingPunct="1">
              <a:defRPr/>
            </a:pPr>
            <a:r>
              <a:rPr lang="en-GB" sz="20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15199372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 CRs (1 CR to TS 23.501, 1 CR to TS 23.548) were approved.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Maintenance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(2/19)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75196190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732315"/>
            <a:ext cx="8554480" cy="3549732"/>
          </a:xfrm>
        </p:spPr>
        <p:txBody>
          <a:bodyPr/>
          <a:lstStyle/>
          <a:p>
            <a:r>
              <a:rPr lang="en-US" altLang="de-DE" sz="18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CRs to TS 23.503 were agreed.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18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Based on agreed CRs.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r>
              <a:rPr lang="en-US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(3/19)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7448376"/>
              </p:ext>
            </p:extLst>
          </p:nvPr>
        </p:nvGraphicFramePr>
        <p:xfrm>
          <a:off x="179388" y="1376363"/>
          <a:ext cx="8810067" cy="11831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91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159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939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SP-200298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11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33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(4/19)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06040"/>
            <a:ext cx="8464029" cy="37461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3 CRs agreed to TS 23.304.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CRs.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1185906"/>
              </p:ext>
            </p:extLst>
          </p:nvPr>
        </p:nvGraphicFramePr>
        <p:xfrm>
          <a:off x="271598" y="1312354"/>
          <a:ext cx="8634196" cy="12016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079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SP-201132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57033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(5/19)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2932839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SP-200978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055237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15278"/>
            <a:ext cx="8554480" cy="37866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No Change.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Maintenance.</a:t>
            </a:r>
          </a:p>
        </p:txBody>
      </p:sp>
    </p:spTree>
    <p:extLst>
      <p:ext uri="{BB962C8B-B14F-4D97-AF65-F5344CB8AC3E}">
        <p14:creationId xmlns:p14="http://schemas.microsoft.com/office/powerpoint/2010/main" val="289464152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(6/19)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54339728"/>
              </p:ext>
            </p:extLst>
          </p:nvPr>
        </p:nvGraphicFramePr>
        <p:xfrm>
          <a:off x="179388" y="128492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SP-200690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93752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880360"/>
            <a:ext cx="8554480" cy="34661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6 CRs agreed to TS 23.247.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b="1" dirty="0">
                <a:solidFill>
                  <a:srgbClr val="FF0000"/>
                </a:solidFill>
              </a:rPr>
              <a:t>Contentious Issue</a:t>
            </a:r>
            <a:r>
              <a:rPr lang="en-US" altLang="ko-KR" sz="1400" dirty="0"/>
              <a:t>: No consensus could be reached on Rel-17 CR to TS 23.247 on “Alignment with stage-3 for USD and service announcement”. Companies had different view on whether stage-2 alignment with stage-3 is needed. The CR (S2-2208840) was not agreed due to 7 objections. It was noted that this issue can be further discussed at TSG SA based on company contribution.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RAN impacts as per agreed CRs</a:t>
            </a:r>
            <a:r>
              <a:rPr lang="en-GB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(7/19)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85288914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CR to TS 23.501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14103775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755392"/>
            <a:ext cx="8554480" cy="3447298"/>
          </a:xfrm>
        </p:spPr>
        <p:txBody>
          <a:bodyPr/>
          <a:lstStyle/>
          <a:p>
            <a:r>
              <a:rPr lang="en-US" altLang="de-DE" sz="2000" dirty="0"/>
              <a:t>Progress since SA#97-e: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kern="0" dirty="0"/>
              <a:t>5 CRs to TS 23.288</a:t>
            </a:r>
            <a:r>
              <a:rPr lang="en-US" altLang="zh-CN" sz="1400" dirty="0"/>
              <a:t> were agreed</a:t>
            </a:r>
            <a:r>
              <a:rPr lang="en-US" altLang="zh-CN" sz="1400" kern="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None</a:t>
            </a:r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Maintenance. Alignment with other WGs.</a:t>
            </a:r>
          </a:p>
          <a:p>
            <a:pPr marL="457200" lvl="1" indent="0">
              <a:buNone/>
            </a:pPr>
            <a:endParaRPr lang="en-GB" altLang="zh-CN" sz="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(8/19)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4527587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834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032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008254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(9/19)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7118460"/>
              </p:ext>
            </p:extLst>
          </p:nvPr>
        </p:nvGraphicFramePr>
        <p:xfrm>
          <a:off x="179388" y="1376363"/>
          <a:ext cx="8810067" cy="11085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7533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41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934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895768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CRs (2 to TS 23.501, 1 CR to TS 23.503)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 new RAN impacts or dependencies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Maintenance, and alignments with other WGs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(10/19)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916936"/>
            <a:ext cx="8364642" cy="331114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CRs to TS 23.256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20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192580"/>
              </p:ext>
            </p:extLst>
          </p:nvPr>
        </p:nvGraphicFramePr>
        <p:xfrm>
          <a:off x="179388" y="137636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576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Unmanned Aerial Systems Connectivity, Identification, and Tracking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SP-200979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01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63115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(11/19)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3032449"/>
            <a:ext cx="8404754" cy="332085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dirty="0"/>
              <a:t>1 CR to TS 23.287 was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Maintenance and alignment regarding </a:t>
            </a:r>
            <a:r>
              <a:rPr lang="en-US" sz="1400" dirty="0" err="1"/>
              <a:t>Sidelink</a:t>
            </a:r>
            <a:r>
              <a:rPr lang="en-US" sz="1400" dirty="0"/>
              <a:t> DRX.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</a:t>
            </a:r>
            <a:r>
              <a:rPr lang="en-GB" altLang="ko-KR" sz="1400" dirty="0"/>
              <a:t>with RAN2 work</a:t>
            </a:r>
            <a:r>
              <a:rPr lang="en-US" altLang="zh-CN" sz="1400" dirty="0"/>
              <a:t>. 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1082151"/>
              </p:ext>
            </p:extLst>
          </p:nvPr>
        </p:nvGraphicFramePr>
        <p:xfrm>
          <a:off x="271598" y="1376362"/>
          <a:ext cx="8634196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4333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961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961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ko-KR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90368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953511"/>
            <a:ext cx="8404754" cy="339978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400" dirty="0">
              <a:solidFill>
                <a:srgbClr val="00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3039734"/>
              </p:ext>
            </p:extLst>
          </p:nvPr>
        </p:nvGraphicFramePr>
        <p:xfrm>
          <a:off x="271598" y="1376362"/>
          <a:ext cx="8634196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4947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2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 Phase 2</a:t>
                      </a:r>
                      <a:r>
                        <a:rPr lang="en-GB" sz="12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933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(13/19)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35531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000715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(14/19)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No Change.</a:t>
            </a:r>
            <a:endParaRPr lang="en-GB" altLang="zh-CN" sz="1400" dirty="0"/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None.</a:t>
            </a:r>
            <a:endParaRPr lang="en-US" altLang="zh-CN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 and alignment </a:t>
            </a:r>
            <a:r>
              <a:rPr lang="en-GB" altLang="ko-KR" sz="1400" dirty="0"/>
              <a:t>with RAN WGs</a:t>
            </a:r>
            <a:r>
              <a:rPr lang="en-US" sz="14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97392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ko-KR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63528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(15/19)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Change</a:t>
            </a:r>
            <a:r>
              <a:rPr lang="en-US" altLang="de-DE" sz="1400" kern="0" dirty="0"/>
              <a:t>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977727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0771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(16/19)</a:t>
            </a:r>
            <a:endParaRPr lang="de-DE" altLang="de-DE" b="1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82C107C-12A4-4A8A-BD3E-D650C60CEF82}"/>
              </a:ext>
            </a:extLst>
          </p:cNvPr>
          <p:cNvSpPr txBox="1">
            <a:spLocks/>
          </p:cNvSpPr>
          <p:nvPr/>
        </p:nvSpPr>
        <p:spPr bwMode="auto">
          <a:xfrm>
            <a:off x="143582" y="1536192"/>
            <a:ext cx="8404754" cy="4043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Alignment work on TEI17_N3SLICE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600" kern="0" dirty="0"/>
              <a:t>2 CRs (1 CR to TS 23.501, 1 CR to TS 23.316) were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Alignment work on NRslice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600" kern="0" dirty="0"/>
              <a:t>1 CR to TS 23.501 was agreed.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Alignment work on EDGEAPP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600" kern="0" dirty="0"/>
              <a:t>1 CR to TS 23.502 was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4170586600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(17/19)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1 CR to TS 23.502 was agreed.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fr-FR" altLang="ko-KR" sz="1400" dirty="0"/>
              <a:t> </a:t>
            </a:r>
            <a:r>
              <a:rPr lang="en-US" altLang="ko-KR" sz="1400" dirty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endParaRPr lang="en-US" altLang="ko-KR" sz="125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No new RAN impacts identified</a:t>
            </a:r>
            <a:endParaRPr lang="en-GB" altLang="ko-KR" sz="1400" dirty="0"/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(if necessary) alignment with other WGs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081187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1728263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(18/19)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1 CR to TS 23.501 was agreed.</a:t>
            </a:r>
          </a:p>
          <a:p>
            <a:pPr lvl="1">
              <a:spcBef>
                <a:spcPts val="300"/>
              </a:spcBef>
              <a:defRPr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None</a:t>
            </a:r>
            <a:r>
              <a:rPr lang="en-GB" altLang="ko-KR" sz="1400" dirty="0"/>
              <a:t>.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  <a:r>
              <a:rPr lang="en-US" sz="1400" dirty="0"/>
              <a:t>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88751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ARCH_NR_REDCAP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 for NR Reduced Capability Devices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SP-211100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0728266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(19/19)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3 CRs to TS 23.401 were agreed.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GB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Based on agreed CRs.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GB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  <a:r>
              <a:rPr lang="en-US" sz="1400" dirty="0"/>
              <a:t>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5117608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NB-IoT/</a:t>
                      </a:r>
                      <a:r>
                        <a:rPr kumimoji="0" lang="en-US" altLang="zh-CN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  <a:r>
                        <a:rPr kumimoji="0" lang="en-US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SP-211306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629081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1800" b="1" i="1" dirty="0"/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37296" y="34191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71638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3F52A-3621-4544-9570-67A180D25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685" y="0"/>
            <a:ext cx="6827838" cy="1143000"/>
          </a:xfrm>
        </p:spPr>
        <p:txBody>
          <a:bodyPr/>
          <a:lstStyle/>
          <a:p>
            <a:r>
              <a:rPr lang="de-DE" altLang="de-DE" b="1" dirty="0"/>
              <a:t>2.5) </a:t>
            </a:r>
            <a:r>
              <a:rPr lang="en-US" b="1" dirty="0"/>
              <a:t>Rel-18 Study/Work: Summary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82F27CF-E817-4E1B-B4FE-4DD2B463D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176120"/>
              </p:ext>
            </p:extLst>
          </p:nvPr>
        </p:nvGraphicFramePr>
        <p:xfrm>
          <a:off x="218222" y="954082"/>
          <a:ext cx="8707555" cy="4772104"/>
        </p:xfrm>
        <a:graphic>
          <a:graphicData uri="http://schemas.openxmlformats.org/drawingml/2006/table">
            <a:tbl>
              <a:tblPr/>
              <a:tblGrid>
                <a:gridCol w="532627">
                  <a:extLst>
                    <a:ext uri="{9D8B030D-6E8A-4147-A177-3AD203B41FA5}">
                      <a16:colId xmlns:a16="http://schemas.microsoft.com/office/drawing/2014/main" val="3461735876"/>
                    </a:ext>
                  </a:extLst>
                </a:gridCol>
                <a:gridCol w="4318087">
                  <a:extLst>
                    <a:ext uri="{9D8B030D-6E8A-4147-A177-3AD203B41FA5}">
                      <a16:colId xmlns:a16="http://schemas.microsoft.com/office/drawing/2014/main" val="3321141895"/>
                    </a:ext>
                  </a:extLst>
                </a:gridCol>
                <a:gridCol w="1037590">
                  <a:extLst>
                    <a:ext uri="{9D8B030D-6E8A-4147-A177-3AD203B41FA5}">
                      <a16:colId xmlns:a16="http://schemas.microsoft.com/office/drawing/2014/main" val="512443004"/>
                    </a:ext>
                  </a:extLst>
                </a:gridCol>
                <a:gridCol w="644021">
                  <a:extLst>
                    <a:ext uri="{9D8B030D-6E8A-4147-A177-3AD203B41FA5}">
                      <a16:colId xmlns:a16="http://schemas.microsoft.com/office/drawing/2014/main" val="420455859"/>
                    </a:ext>
                  </a:extLst>
                </a:gridCol>
                <a:gridCol w="706635">
                  <a:extLst>
                    <a:ext uri="{9D8B030D-6E8A-4147-A177-3AD203B41FA5}">
                      <a16:colId xmlns:a16="http://schemas.microsoft.com/office/drawing/2014/main" val="808614549"/>
                    </a:ext>
                  </a:extLst>
                </a:gridCol>
                <a:gridCol w="581408">
                  <a:extLst>
                    <a:ext uri="{9D8B030D-6E8A-4147-A177-3AD203B41FA5}">
                      <a16:colId xmlns:a16="http://schemas.microsoft.com/office/drawing/2014/main" val="309003410"/>
                    </a:ext>
                  </a:extLst>
                </a:gridCol>
                <a:gridCol w="887187">
                  <a:extLst>
                    <a:ext uri="{9D8B030D-6E8A-4147-A177-3AD203B41FA5}">
                      <a16:colId xmlns:a16="http://schemas.microsoft.com/office/drawing/2014/main" val="1659287878"/>
                    </a:ext>
                  </a:extLst>
                </a:gridCol>
              </a:tblGrid>
              <a:tr h="75089"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UID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Target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 SA#97-e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 SA#98-e (study/work)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389758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940060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Support of Satellite Backhauling in 5GS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2" action="ppaction://hlinksldjump"/>
                        </a:rPr>
                        <a:t>FS_5GSATB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SP-211639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30%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9026805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940074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5GC enhancement for satellite access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4" action="ppaction://hlinksldjump"/>
                        </a:rPr>
                        <a:t>FS_5GSAT_Ph2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SP-211651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270425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6" action="ppaction://hlinksldjump"/>
                        </a:rPr>
                        <a:t>FS_PIN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SP-211643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81183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940051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Phase 2 of UAS, UAV and UAM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8" action="ppaction://hlinksldjump"/>
                        </a:rPr>
                        <a:t>FS_UAS_Ph2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SP-211632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731369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940069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10" action="ppaction://hlinksldjump"/>
                        </a:rPr>
                        <a:t>FS_Ranging_SL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SP-211647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270011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940058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to the 5GC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Services-Phase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12" action="ppaction://hlinksldjump"/>
                        </a:rPr>
                        <a:t>FS_eLCS_Ph3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SP-220069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30%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8287845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940077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Stage 2 for Proximity based Services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14" action="ppaction://hlinksldjump"/>
                        </a:rPr>
                        <a:t>FS_5G_ProSe_Ph2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SP-211653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714001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940061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generic group management, exposure and communication enhancements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16" action="ppaction://hlinksldjump"/>
                        </a:rPr>
                        <a:t>FS_GMEC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SP-211603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 / 15%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7881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940071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System Support for AI/ML-based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18" action="ppaction://hlinksldjump"/>
                        </a:rPr>
                        <a:t>FS_AIMLsys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SP-220071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3355472"/>
                  </a:ext>
                </a:extLst>
              </a:tr>
              <a:tr h="172992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940067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20" action="ppaction://hlinksldjump"/>
                        </a:rPr>
                        <a:t>FS_5MBS_Ph2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SP-220072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751266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of Network Slicing 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22" action="ppaction://hlinksldjump"/>
                        </a:rPr>
                        <a:t>FS_eNS_Ph3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3"/>
                        </a:rPr>
                        <a:t>SP-220073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1%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437057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940068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architecture enhancement for XR and media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24" action="ppaction://hlinksldjump"/>
                        </a:rPr>
                        <a:t>FS_XRM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5"/>
                        </a:rPr>
                        <a:t>SP-220705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80802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940056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RedCap Phase 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26" action="ppaction://hlinksldjump"/>
                        </a:rPr>
                        <a:t>FS_REDCAP_Ph2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7"/>
                        </a:rPr>
                        <a:t>SP-220074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60%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42935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940066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system architecture for next generation real time communication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28" action="ppaction://hlinksldjump"/>
                        </a:rPr>
                        <a:t>FS_NG_RTC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9"/>
                        </a:rPr>
                        <a:t>SP-220288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356584"/>
                  </a:ext>
                </a:extLst>
              </a:tr>
              <a:tr h="166901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940070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Access Traffic Steering, Switching and Splitting support in the 5G system architecture; 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30" action="ppaction://hlinksldjump"/>
                        </a:rPr>
                        <a:t>FS_ATSSS_Ph3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1"/>
                        </a:rPr>
                        <a:t>SP-211612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88351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940076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UPF enhancement for Exposure And SBA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32" action="ppaction://hlinksldjump"/>
                        </a:rPr>
                        <a:t>FS_UPEAS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3"/>
                        </a:rPr>
                        <a:t>SP-220417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93282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940059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Stage 2 of Edge Computing phase 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34" action="ppaction://hlinksldjump"/>
                        </a:rPr>
                        <a:t>FS_EDGE_Ph2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5"/>
                        </a:rPr>
                        <a:t>SP-220352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15%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2173809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Timing Resiliency and TSC&amp;URLLC enhancements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36" action="ppaction://hlinksldjump"/>
                        </a:rPr>
                        <a:t>FS_5TRS_URLLC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7"/>
                        </a:rPr>
                        <a:t>SP-211634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 / 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81396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940057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Architecture Enhancements for Vehicle Mounted Relays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38" action="ppaction://hlinksldjump"/>
                        </a:rPr>
                        <a:t>FS_VMR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9"/>
                        </a:rPr>
                        <a:t>SP-211636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5494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840085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of support for 5WWC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40" action="ppaction://hlinksldjump"/>
                        </a:rPr>
                        <a:t>FS_5WWC_Ph2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1"/>
                        </a:rPr>
                        <a:t>SP-220419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13916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2 of MPS_WLAN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42" action="ppaction://hlinksldjump"/>
                        </a:rPr>
                        <a:t>MPS_WLAN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3"/>
                        </a:rPr>
                        <a:t>SP-211595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3/12/2023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NA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138720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940064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AM Policy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44" action="ppaction://hlinksldjump"/>
                        </a:rPr>
                        <a:t>FS_AMP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5"/>
                        </a:rPr>
                        <a:t>SP-220647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7959857"/>
                  </a:ext>
                </a:extLst>
              </a:tr>
              <a:tr h="58008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Enablers for Network Automation for 5G - 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46" action="ppaction://hlinksldjump"/>
                        </a:rPr>
                        <a:t>FS_eNA_Ph3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7"/>
                        </a:rPr>
                        <a:t>SP-220678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25%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566254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enhanced support of Non-Public Networks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48" action="ppaction://hlinksldjump"/>
                        </a:rPr>
                        <a:t>FS_eNPN_Ph2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9"/>
                        </a:rPr>
                        <a:t>SP-220418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 / 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4141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840020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of 5G UE Policy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50" action="ppaction://hlinksldjump"/>
                        </a:rPr>
                        <a:t>FS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_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50" action="ppaction://hlinksldjump"/>
                        </a:rPr>
                        <a:t>eUEPO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1"/>
                        </a:rPr>
                        <a:t>SP-211649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93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System Enabler for Service Function Chaining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52" action="ppaction://hlinksldjump"/>
                        </a:rPr>
                        <a:t>FS_SFC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3"/>
                        </a:rPr>
                        <a:t>SP-220415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369965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940054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Extensions to the TSC Framework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54" action="ppaction://hlinksldjump"/>
                        </a:rPr>
                        <a:t>FS_DetNet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5"/>
                        </a:rPr>
                        <a:t>SP-211633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095026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940079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Seamless UE context recovery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hlinkClick r:id="rId56" action="ppaction://hlinksldjump"/>
                        </a:rPr>
                        <a:t>FS_SUECR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7"/>
                        </a:rPr>
                        <a:t>SP-211654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 / 100%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63249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118DD68-4856-48A2-B640-63C2D2B304C1}"/>
              </a:ext>
            </a:extLst>
          </p:cNvPr>
          <p:cNvSpPr txBox="1"/>
          <p:nvPr/>
        </p:nvSpPr>
        <p:spPr>
          <a:xfrm>
            <a:off x="63393" y="5874117"/>
            <a:ext cx="9123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NOTE 1: The yellow box in the last column shows Rel-18 study items that are not 100% complete and were not on the agenda for SA2#154 Nov F2F meeting. </a:t>
            </a:r>
          </a:p>
          <a:p>
            <a:r>
              <a:rPr lang="en-US" dirty="0"/>
              <a:t>NOTE 2: The Orange box in the last column shows Rel-18 study items that are not 100% complete and were on the agenda for SA2#154 Nov F2F meeting. </a:t>
            </a:r>
          </a:p>
        </p:txBody>
      </p:sp>
    </p:spTree>
    <p:extLst>
      <p:ext uri="{BB962C8B-B14F-4D97-AF65-F5344CB8AC3E}">
        <p14:creationId xmlns:p14="http://schemas.microsoft.com/office/powerpoint/2010/main" val="320480257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/>
              <a:t> </a:t>
            </a:r>
            <a:r>
              <a:rPr lang="de-DE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SA#97-e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SA2#153E: 10 Oct – 17 Oct 2022, E-meeting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SA2#154	: 14 Nov – 18 Nov 2022, Toulouse, FR</a:t>
            </a:r>
          </a:p>
          <a:p>
            <a:pPr lvl="1" eaLnBrk="1" hangingPunct="1">
              <a:defRPr/>
            </a:pPr>
            <a:endParaRPr lang="en-GB" altLang="ko-KR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SA2#154-AH-E: 16 Jan – 20 Jan 2023, E-meeting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SA2#155	       : 20 Feb – 24 Feb 2023, Athens, GR</a:t>
            </a:r>
          </a:p>
          <a:p>
            <a:pPr lvl="1" eaLnBrk="1" hangingPunct="1"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93759" y="2800350"/>
            <a:ext cx="8554481" cy="34009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>
                <a:solidFill>
                  <a:prstClr val="black"/>
                </a:solidFill>
              </a:rPr>
              <a:t>7 contributions agreed (including 1 LS out, 1 solution update and 5 evaluation plus conclusion update).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23.700-27 submitted to SA#98-e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dirty="0"/>
              <a:t>WID</a:t>
            </a:r>
            <a:r>
              <a:rPr lang="en-US" altLang="de-DE" sz="1400" dirty="0"/>
              <a:t>: 6 CRs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5233241"/>
              </p:ext>
            </p:extLst>
          </p:nvPr>
        </p:nvGraphicFramePr>
        <p:xfrm>
          <a:off x="138173" y="1312782"/>
          <a:ext cx="8810067" cy="11082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84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456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456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30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SP-220808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167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7884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00350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All conclusions for the 2 Key Issues were agreed. Study is 100% complete.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(</a:t>
            </a:r>
            <a:r>
              <a:rPr lang="en-US" altLang="de-DE" sz="1400" dirty="0">
                <a:solidFill>
                  <a:srgbClr val="FF0000"/>
                </a:solidFill>
              </a:rPr>
              <a:t>SP-221132</a:t>
            </a:r>
            <a:r>
              <a:rPr lang="en-US" altLang="de-DE" sz="1400" dirty="0"/>
              <a:t>)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  <a:endParaRPr lang="en-US" sz="140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the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1876069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200" b="1" i="0" u="none" strike="noStrike" kern="120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en-GB" altLang="zh-CN" sz="1200" b="1" i="0" u="none" strike="noStrike" kern="120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SP-221132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777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(3/29)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9" y="2802552"/>
            <a:ext cx="8554481" cy="33628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(6</a:t>
            </a:r>
            <a:r>
              <a:rPr lang="en-US" altLang="zh-CN" sz="1400" kern="0" dirty="0"/>
              <a:t> conclusions update,</a:t>
            </a:r>
            <a:r>
              <a:rPr lang="en-US" altLang="de-DE" sz="1400" kern="0" dirty="0"/>
              <a:t> 1 conclusions addition, and 1 evaluation update).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23.700-88 submitted to SA#98-e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(</a:t>
            </a:r>
            <a:r>
              <a:rPr lang="en-US" altLang="de-DE" sz="1400" dirty="0">
                <a:solidFill>
                  <a:srgbClr val="FF0000"/>
                </a:solidFill>
              </a:rPr>
              <a:t>SP-221129</a:t>
            </a:r>
            <a:r>
              <a:rPr lang="en-US" altLang="de-DE" sz="1400" dirty="0"/>
              <a:t>)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Potential SA6 coordination, Potential SA3 coordination for PINE authentication</a:t>
            </a:r>
            <a:r>
              <a:rPr lang="en-GB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outstanding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the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3851143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4329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15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15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SP-221129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881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3297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(4/29)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43200"/>
            <a:ext cx="8554481" cy="34771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Existing solutions were updated, ENs removed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Conclusions for KI#1 were updated and finalized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Conclusions for KI#2 and KI#3 were finalized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submitted to SA#98-e for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New WID (</a:t>
            </a:r>
            <a:r>
              <a:rPr lang="en-US" altLang="de-DE" sz="1400" dirty="0">
                <a:solidFill>
                  <a:srgbClr val="FF0000"/>
                </a:solidFill>
              </a:rPr>
              <a:t>SP-221130</a:t>
            </a:r>
            <a:r>
              <a:rPr lang="en-US" altLang="de-DE" sz="1400" dirty="0"/>
              <a:t>) for normative work was agreed</a:t>
            </a:r>
            <a:r>
              <a:rPr lang="en-US" altLang="zh-CN" sz="1400" dirty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Results of study to impact RAN decision to progress work on PC5.</a:t>
            </a:r>
            <a:endParaRPr lang="en-US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the normative work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0162617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010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4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64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UAS_Ph2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2872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1018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(5/29)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924175"/>
            <a:ext cx="8554481" cy="32961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Evaluation &amp; Conclusion for the 8 KIs and 1 new solutions (Solution#34) are added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6 Solutions are updated (#6, #10, #19, #20, #31, #32)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LS sent to RAN WGs for RAN dependent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TR 23.700-86 submitted to SA#98-e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New WID (</a:t>
            </a:r>
            <a:r>
              <a:rPr lang="en-US" altLang="de-DE" sz="1200" dirty="0">
                <a:solidFill>
                  <a:srgbClr val="FF0000"/>
                </a:solidFill>
              </a:rPr>
              <a:t>SP-221133</a:t>
            </a:r>
            <a:r>
              <a:rPr lang="en-US" altLang="de-DE" sz="1200" dirty="0"/>
              <a:t>) for normative work was agreed</a:t>
            </a:r>
            <a:r>
              <a:rPr lang="en-US" altLang="zh-CN" sz="1200" dirty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Terminologies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Issue #1, #2, #3, #4, #5 and #8 and their corresponding solutions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b="1" dirty="0"/>
              <a:t>SA3 dependencies</a:t>
            </a:r>
            <a:r>
              <a:rPr lang="en-GB" altLang="zh-CN" sz="1200" dirty="0"/>
              <a:t>: Privacy protection and other security aspects identified in Solution #6, #9, #11, #13, #17, #18, #19, #20, #21, #24, #25, #31, #33 and #34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Start the normative work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5125251"/>
              </p:ext>
            </p:extLst>
          </p:nvPr>
        </p:nvGraphicFramePr>
        <p:xfrm>
          <a:off x="138173" y="1312782"/>
          <a:ext cx="8810067" cy="12555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098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73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422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 based services and </a:t>
                      </a:r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SP-221133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339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0304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(6/29)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67024"/>
            <a:ext cx="8554481" cy="335330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</a:pPr>
            <a:r>
              <a:rPr lang="en-US" altLang="zh-CN" sz="1200" dirty="0"/>
              <a:t>28 P-CRs proposing solutions updates, evolutions &amp; conclusions, and clean up have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200" dirty="0"/>
              <a:t>All Key issues have been concluded.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TR 23.700-71 submitted to SA#98-e for </a:t>
            </a:r>
            <a:r>
              <a:rPr lang="en-US" altLang="zh-CN" sz="1200" dirty="0"/>
              <a:t>Approval</a:t>
            </a:r>
            <a:r>
              <a:rPr lang="en-US" altLang="ko-KR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Revised WID (</a:t>
            </a:r>
            <a:r>
              <a:rPr lang="en-US" altLang="de-DE" sz="1200" dirty="0">
                <a:solidFill>
                  <a:srgbClr val="FF0000"/>
                </a:solidFill>
              </a:rPr>
              <a:t>SP-221123</a:t>
            </a:r>
            <a:r>
              <a:rPr lang="en-US" altLang="de-DE" sz="1200" dirty="0"/>
              <a:t>)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WID</a:t>
            </a:r>
            <a:r>
              <a:rPr lang="en-US" altLang="zh-CN" sz="1200" dirty="0"/>
              <a:t>: 11 CRs approved for following 6 key areas: </a:t>
            </a:r>
            <a:r>
              <a:rPr lang="en-US" altLang="zh-CN" sz="1200" i="1" dirty="0"/>
              <a:t>“#1 Support </a:t>
            </a:r>
            <a:r>
              <a:rPr lang="en-US" sz="1200" i="1" dirty="0"/>
              <a:t>User Plane positioning”,”#2 Support of enhanced positioning architecture for NPN deployment”, ”#3 Support of local Area Restriction for an LMF and GMLC”, ”#4 Interaction between Location Service and NWDAF”, “#6: Support of UE Positioning without UE Awareness”, ”#9 Support of positioning requirements related to satellite access”;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lnSpc>
                <a:spcPts val="1600"/>
              </a:lnSpc>
            </a:pPr>
            <a:r>
              <a:rPr lang="en-US" altLang="zh-CN" sz="1200" dirty="0"/>
              <a:t>Some conclusion have RAN impacts or dependencies. </a:t>
            </a:r>
          </a:p>
          <a:p>
            <a:pPr lvl="1">
              <a:lnSpc>
                <a:spcPts val="1600"/>
              </a:lnSpc>
            </a:pPr>
            <a:r>
              <a:rPr lang="en-US" altLang="zh-CN" sz="1200" dirty="0"/>
              <a:t>LS exchanges on </a:t>
            </a:r>
            <a:r>
              <a:rPr lang="en-US" altLang="zh-CN" sz="1200" i="1" dirty="0"/>
              <a:t>“</a:t>
            </a:r>
            <a:r>
              <a:rPr lang="en-US" sz="1200" i="1" dirty="0"/>
              <a:t>LCS framework for Network verified UE location (NTN)”,  “Positioning Reference Units”,  “LPHAP information delivery to RAN”, </a:t>
            </a:r>
            <a:r>
              <a:rPr lang="en-US" altLang="zh-CN" sz="1200" i="1" dirty="0"/>
              <a:t>“</a:t>
            </a:r>
            <a:r>
              <a:rPr lang="en-US" sz="1200" i="1" dirty="0"/>
              <a:t>LS Response on Latency impact for NTN verified UE location”.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2463826"/>
              </p:ext>
            </p:extLst>
          </p:nvPr>
        </p:nvGraphicFramePr>
        <p:xfrm>
          <a:off x="138173" y="1312782"/>
          <a:ext cx="8810067" cy="125671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167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536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the 5GC </a:t>
                      </a:r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ko-KR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536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altLang="ko-KR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908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6904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(7/29)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SID</a:t>
            </a:r>
            <a:r>
              <a:rPr lang="en-US" altLang="de-DE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New and updated overall evaluation and conclusions agreed for existing KIs.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23.700-33 submitted to SA#98-e for Approval.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Revised WID (</a:t>
            </a:r>
            <a:r>
              <a:rPr lang="en-US" altLang="de-DE" sz="1100" kern="0" dirty="0">
                <a:solidFill>
                  <a:srgbClr val="FF0000"/>
                </a:solidFill>
              </a:rPr>
              <a:t>SP-221118</a:t>
            </a:r>
            <a:r>
              <a:rPr lang="en-US" altLang="de-DE" sz="1100" kern="0" dirty="0"/>
              <a:t>) for normative work is agreed with the objectives set based on TR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WID</a:t>
            </a:r>
            <a:r>
              <a:rPr lang="en-US" altLang="de-DE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13 CRs agreed to TS 23.304 based 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Issue #1, #2, #4, #5, #6 and #7.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1 LS to RAN WGs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SA5 and Security support is expected to be handled by SA3, and cooperation with SA5 and SA3 may be required.</a:t>
            </a:r>
            <a:endParaRPr lang="en-US" altLang="zh-CN" sz="1200" strike="sngStrike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6079059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SP-220806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4113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(8/29)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3030278"/>
            <a:ext cx="8554481" cy="319004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/>
            <a:r>
              <a:rPr lang="en-US" altLang="de-DE" sz="1400" dirty="0"/>
              <a:t>6</a:t>
            </a:r>
            <a:r>
              <a:rPr lang="en-US" altLang="zh-CN" sz="1400" dirty="0"/>
              <a:t> PCR agreed for KI#1/#3/#5 conclusions</a:t>
            </a:r>
            <a:endParaRPr lang="de-DE" altLang="de-DE" sz="1400" dirty="0"/>
          </a:p>
          <a:p>
            <a:pPr lvl="1"/>
            <a:r>
              <a:rPr lang="en-US" altLang="ko-KR" sz="1400" dirty="0"/>
              <a:t>TR 23.700-74 submitted to SA#98-e for Information</a:t>
            </a:r>
          </a:p>
          <a:p>
            <a:pPr lvl="1"/>
            <a:r>
              <a:rPr lang="en-US" altLang="de-DE" sz="1400" dirty="0"/>
              <a:t>Revised WID (</a:t>
            </a:r>
            <a:r>
              <a:rPr lang="en-US" altLang="de-DE" sz="1400" dirty="0">
                <a:solidFill>
                  <a:srgbClr val="FF0000"/>
                </a:solidFill>
              </a:rPr>
              <a:t>SP-221124</a:t>
            </a:r>
            <a:r>
              <a:rPr lang="en-US" altLang="de-DE" sz="1400" dirty="0"/>
              <a:t>) for normative work is agreed with the objectives set based on TR conclusion.</a:t>
            </a:r>
          </a:p>
          <a:p>
            <a:pPr lvl="1"/>
            <a:r>
              <a:rPr lang="en-US" altLang="ko-KR" sz="1400" b="1" dirty="0">
                <a:solidFill>
                  <a:srgbClr val="FF0000"/>
                </a:solidFill>
              </a:rPr>
              <a:t>Contentious Issue</a:t>
            </a:r>
            <a:r>
              <a:rPr lang="en-US" altLang="ko-KR" sz="1400" dirty="0"/>
              <a:t>: Evaluations and conclusion for KI#4: Multiple SMFs for VN group communication, in particular for dynamic control of the connectivity between UPFs controlled by different SMF Sets</a:t>
            </a:r>
          </a:p>
          <a:p>
            <a:pPr lvl="1"/>
            <a:r>
              <a:rPr lang="en-US" altLang="zh-CN" sz="1400" b="1" dirty="0"/>
              <a:t>WID</a:t>
            </a:r>
            <a:r>
              <a:rPr lang="en-US" altLang="zh-CN" sz="1400" dirty="0"/>
              <a:t>: 2 CRs are agreed for “Enhance group status event reporting”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(i.e. KI#4)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6067721"/>
              </p:ext>
            </p:extLst>
          </p:nvPr>
        </p:nvGraphicFramePr>
        <p:xfrm>
          <a:off x="138173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1198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32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32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 &gt; 15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378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0797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(9/29)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Study Phase 100% complete. All KI conclusions finalized. </a:t>
            </a:r>
          </a:p>
          <a:p>
            <a:pPr lvl="1">
              <a:lnSpc>
                <a:spcPts val="1200"/>
              </a:lnSpc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2 LS Out were sent from SA2 -</a:t>
            </a:r>
          </a:p>
          <a:p>
            <a:pPr marL="1146175" lvl="3" indent="-23495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−"/>
            </a:pPr>
            <a:r>
              <a:rPr lang="en-US" altLang="de-DE" sz="1200" dirty="0">
                <a:hlinkClick r:id="rId3"/>
              </a:rPr>
              <a:t>S2-2211411</a:t>
            </a:r>
            <a:r>
              <a:rPr lang="en-US" altLang="de-DE" sz="1200" dirty="0"/>
              <a:t>: LS to SA plenary - </a:t>
            </a:r>
            <a:r>
              <a:rPr lang="en-GB" sz="1200" dirty="0">
                <a:solidFill>
                  <a:srgbClr val="0D0D0D"/>
                </a:solidFill>
                <a:effectLst/>
                <a:ea typeface="SimSun" panose="02010600030101010101" pitchFamily="2" charset="-122"/>
              </a:rPr>
              <a:t>Reply LS on QoS Sustainability analytics and V2X service adaptations. This needs to be consolidated with reply LS from SA1 during SA#98-e before sending the final response to 5GAA. </a:t>
            </a:r>
            <a:endParaRPr lang="en-GB" sz="1200" dirty="0">
              <a:effectLst/>
              <a:ea typeface="Times New Roman" panose="02020603050405020304" pitchFamily="18" charset="0"/>
            </a:endParaRPr>
          </a:p>
          <a:p>
            <a:pPr marL="1146175" lvl="3" indent="-23495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−"/>
            </a:pPr>
            <a:r>
              <a:rPr lang="en-GB" altLang="de-DE" sz="1200" dirty="0">
                <a:hlinkClick r:id="rId4"/>
              </a:rPr>
              <a:t>S2-2211428</a:t>
            </a:r>
            <a:r>
              <a:rPr lang="en-GB" altLang="de-DE" sz="1200" dirty="0"/>
              <a:t>: </a:t>
            </a:r>
            <a:r>
              <a:rPr lang="en-GB" sz="1200" dirty="0">
                <a:solidFill>
                  <a:srgbClr val="000000"/>
                </a:solidFill>
                <a:effectLst/>
                <a:ea typeface="SimSun" panose="02010600030101010101" pitchFamily="2" charset="-122"/>
              </a:rPr>
              <a:t>LS to SA5 (RAN3 CC) on Performance measurement for AI/ML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TR 23.700-80 submitted to SA#98-e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New WID (</a:t>
            </a:r>
            <a:r>
              <a:rPr lang="en-US" altLang="de-DE" sz="1200" dirty="0">
                <a:solidFill>
                  <a:srgbClr val="FF0000"/>
                </a:solidFill>
              </a:rPr>
              <a:t>SP-221137</a:t>
            </a:r>
            <a:r>
              <a:rPr lang="en-US" altLang="de-DE" sz="1200" dirty="0"/>
              <a:t>)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b="1" dirty="0"/>
              <a:t>WID</a:t>
            </a:r>
            <a:r>
              <a:rPr lang="en-US" altLang="de-DE" sz="1200" dirty="0"/>
              <a:t>: 6 CRs (2</a:t>
            </a:r>
            <a:r>
              <a:rPr lang="en-US" altLang="de-DE" sz="1200" kern="0" dirty="0"/>
              <a:t> CRs to TS 23.288, 1 CR to TS 23.501, 2 CRs to TS 23.502, 1 CR to TS 23.503) </a:t>
            </a:r>
            <a:r>
              <a:rPr lang="en-US" altLang="de-DE" sz="1200" dirty="0"/>
              <a:t>were agreed. </a:t>
            </a:r>
            <a:r>
              <a:rPr lang="en-US" altLang="de-DE" sz="1200" kern="0" dirty="0"/>
              <a:t>CRs (as DUMMY WI code) and WID are submitted together for approval. </a:t>
            </a:r>
            <a:endParaRPr lang="en-US" altLang="de-DE" sz="1200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Abadi" panose="020B0604020104020204" pitchFamily="34" charset="0"/>
              <a:buChar char="-"/>
            </a:pPr>
            <a:endParaRPr lang="en-US" altLang="de-DE" sz="1200" dirty="0">
              <a:latin typeface="+mj-lt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No RAN and No UE impact.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ClrTx/>
            </a:pPr>
            <a:r>
              <a:rPr lang="en-US" altLang="zh-CN" sz="1200" dirty="0"/>
              <a:t>SA WG3 (KI#3,</a:t>
            </a:r>
            <a:r>
              <a:rPr lang="en-US" altLang="zh-CN" sz="1200" dirty="0">
                <a:solidFill>
                  <a:srgbClr val="0070C0"/>
                </a:solidFill>
              </a:rPr>
              <a:t> </a:t>
            </a:r>
            <a:r>
              <a:rPr lang="en-US" altLang="zh-CN" sz="1200" dirty="0"/>
              <a:t>5) and  SA WG5 (KI#5)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9063983"/>
              </p:ext>
            </p:extLst>
          </p:nvPr>
        </p:nvGraphicFramePr>
        <p:xfrm>
          <a:off x="138173" y="1312782"/>
          <a:ext cx="8810067" cy="10574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6039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246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76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rgbClr val="FF0000"/>
                          </a:solidFill>
                        </a:rPr>
                        <a:t>TBD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en-US" sz="1200" b="1" i="0" dirty="0">
                          <a:solidFill>
                            <a:srgbClr val="FF0000"/>
                          </a:solidFill>
                        </a:rPr>
                        <a:t>SP-221137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2327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2141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(10/29)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49526"/>
            <a:ext cx="8554481" cy="337080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Study is 100% complete. </a:t>
            </a:r>
            <a:r>
              <a:rPr lang="en-US" altLang="de-DE" sz="1400" dirty="0"/>
              <a:t>SA2 did not reach consensus on whether it is possible to add support of MOCN for multicast in Rel-18.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23.700-47 submitted to SA#98-e for Approval.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New WID (</a:t>
            </a:r>
            <a:r>
              <a:rPr lang="en-US" altLang="de-DE" sz="1400" dirty="0">
                <a:solidFill>
                  <a:srgbClr val="FF0000"/>
                </a:solidFill>
              </a:rPr>
              <a:t>SP-221131</a:t>
            </a:r>
            <a:r>
              <a:rPr lang="en-US" altLang="de-DE" sz="1400" dirty="0"/>
              <a:t>)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b="1" dirty="0"/>
              <a:t>WID</a:t>
            </a:r>
            <a:r>
              <a:rPr lang="en-US" altLang="de-DE" sz="1400" dirty="0"/>
              <a:t>: 1 CR agreed to TS 23.247 based on the TR conclusion. </a:t>
            </a:r>
            <a:r>
              <a:rPr lang="en-US" altLang="de-DE" sz="1400" kern="0" dirty="0"/>
              <a:t>CRs (as DUMMY WI code) and WID are submitted together for approval. </a:t>
            </a:r>
            <a:endParaRPr lang="de-DE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The response LS has been sent to RAN2 and RAN3 in </a:t>
            </a:r>
            <a:r>
              <a:rPr lang="de-DE" altLang="de-DE" sz="1400" dirty="0">
                <a:solidFill>
                  <a:srgbClr val="000000"/>
                </a:solidFill>
              </a:rPr>
              <a:t>highlighting the conclusions that requires coordination in the normative phase.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Continue the normative work based on TR conclusions.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533294"/>
              </p:ext>
            </p:extLst>
          </p:nvPr>
        </p:nvGraphicFramePr>
        <p:xfrm>
          <a:off x="138173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33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3708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858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-&gt; 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858">
                <a:tc>
                  <a:txBody>
                    <a:bodyPr/>
                    <a:lstStyle/>
                    <a:p>
                      <a:r>
                        <a:rPr lang="en-GB" altLang="en-US" sz="1200" b="1" dirty="0"/>
                        <a:t>5MBS_Ph2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20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altLang="zh-CN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398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458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507611" y="1433082"/>
            <a:ext cx="8119533" cy="4659807"/>
          </a:xfrm>
        </p:spPr>
        <p:txBody>
          <a:bodyPr/>
          <a:lstStyle/>
          <a:p>
            <a:pPr eaLnBrk="1" hangingPunct="1"/>
            <a:r>
              <a:rPr lang="en-GB" altLang="ko-KR" dirty="0">
                <a:ea typeface="Gulim" panose="020B0600000101010101" pitchFamily="34" charset="-127"/>
                <a:cs typeface="Arial" panose="020B0604020202020204" pitchFamily="34" charset="0"/>
              </a:rPr>
              <a:t>SA2 WG leadership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Puneet Jain (Intel)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Tao Sun (CMCC), Andrew Bennett (Samsung)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0" eaLnBrk="1" hangingPunct="1">
              <a:buNone/>
            </a:pPr>
            <a:r>
              <a:rPr lang="en-GB" altLang="de-DE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vice chairs, Andrew Bennett and Tao Sun for their outstanding support!</a:t>
            </a:r>
          </a:p>
          <a:p>
            <a:pPr marL="284163" indent="0" eaLnBrk="1" hangingPunct="1">
              <a:buNone/>
            </a:pPr>
            <a:endParaRPr lang="en-GB" altLang="de-DE" sz="16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(11/29)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Evaluation and conclusion for KI#1, #2, #3, #4, #5, #6 were agreed. Study is 100% complete.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23.700-41 submitted to SA#98-e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(</a:t>
            </a:r>
            <a:r>
              <a:rPr lang="en-US" altLang="de-DE" sz="1400" dirty="0">
                <a:solidFill>
                  <a:srgbClr val="FF0000"/>
                </a:solidFill>
              </a:rPr>
              <a:t>SP-221135</a:t>
            </a:r>
            <a:r>
              <a:rPr lang="en-US" altLang="de-DE" sz="1400" dirty="0"/>
              <a:t>) for normative work was agreed</a:t>
            </a:r>
            <a:r>
              <a:rPr lang="en-US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b="1" dirty="0"/>
              <a:t>WID</a:t>
            </a:r>
            <a:r>
              <a:rPr lang="en-US" sz="1400" dirty="0"/>
              <a:t>: </a:t>
            </a:r>
            <a:r>
              <a:rPr lang="en-US" altLang="zh-CN" sz="1400" dirty="0"/>
              <a:t>One CR to TS 23.501 for KI#4 was agreed. </a:t>
            </a:r>
            <a:r>
              <a:rPr lang="en-US" altLang="de-DE" sz="1400" kern="0" dirty="0"/>
              <a:t>CRs (as DUMMY WI code) and WID are submitted together for approval.   </a:t>
            </a:r>
            <a:endParaRPr lang="en-US" altLang="de-DE" sz="1400" kern="1200" dirty="0"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Coordination </a:t>
            </a:r>
            <a:r>
              <a:rPr lang="en-US" altLang="zh-CN" sz="1400" dirty="0"/>
              <a:t>on h</a:t>
            </a:r>
            <a:r>
              <a:rPr lang="en-US" altLang="de-DE" sz="1400" dirty="0"/>
              <a:t>andover optimization with RAN working groups will be considered during normative phase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on partially allowed NSSAI will coordinated with RAN3 during the normative phase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SA5 coordination is required for graceful/gradual slice termination during the normative work.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normative work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436733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30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718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Network Slicing Phase</a:t>
                      </a:r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SP-220073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718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Slicing Phase3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de-DE" sz="1200" b="1" dirty="0">
                          <a:solidFill>
                            <a:srgbClr val="FF0000"/>
                          </a:solidFill>
                        </a:rPr>
                        <a:t>SP-221135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072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9319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(12/29)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81300"/>
            <a:ext cx="8554481" cy="34390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22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p-CRs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LSs out: 1 LS to RAN WGs, 1 LS to SA4, and 1 LS to BBF &amp; </a:t>
            </a:r>
            <a:r>
              <a:rPr lang="en-US" altLang="de-DE" sz="1400" dirty="0" err="1"/>
              <a:t>CableLabs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23.700-60 submitted to SA#98-e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Some key issue conclusions contains NOTE that will be resolved during the normative phase.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(</a:t>
            </a:r>
            <a:r>
              <a:rPr lang="en-US" altLang="de-DE" sz="1400" dirty="0">
                <a:solidFill>
                  <a:srgbClr val="FF0000"/>
                </a:solidFill>
              </a:rPr>
              <a:t>SP-221134</a:t>
            </a:r>
            <a:r>
              <a:rPr lang="en-US" altLang="de-DE" sz="1400" dirty="0"/>
              <a:t>) for normative work is agreed with the objectives set based on TR conclusion.</a:t>
            </a:r>
            <a:endParaRPr lang="en-US" altLang="ko-KR" sz="1400" dirty="0"/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coordination with RAN WGs &amp; SA4 in the normative phase.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7082571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7218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46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FS_XRM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46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XRM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96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8989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(13/29)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914650"/>
            <a:ext cx="8554481" cy="33371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SA#97-e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dirty="0"/>
              <a:t>SID</a:t>
            </a:r>
            <a:r>
              <a:rPr lang="en-US" altLang="de-DE" sz="1400" dirty="0"/>
              <a:t>: 1 CR for the completion of TR 23.700-68 conclusion was agreed. TR 23.700-68 is 100%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dirty="0"/>
              <a:t>WID</a:t>
            </a:r>
            <a:r>
              <a:rPr lang="en-US" altLang="de-DE" sz="1400" dirty="0"/>
              <a:t>: 2 normative CRs were agreed. 1 LS sent to RAN2/RAN3 for further coordination on the normative work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Normative work needs further coordination with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Continue to work on remaining issues (e.g., as indicated in the ENs), considering the responses from RAN WGs.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800" b="1" dirty="0">
              <a:ea typeface="+mn-ea"/>
              <a:cs typeface="+mn-cs"/>
            </a:endParaRP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1134774"/>
              </p:ext>
            </p:extLst>
          </p:nvPr>
        </p:nvGraphicFramePr>
        <p:xfrm>
          <a:off x="138173" y="1312782"/>
          <a:ext cx="8810067" cy="132379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308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61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33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926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1981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(14/29)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3038474"/>
            <a:ext cx="8554481" cy="31818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KI#1 (IMS Data Channel): solution 5, 6, 17, 20 and 22 were updated. 1 new solution postponed from SA#152E was agreed. </a:t>
            </a:r>
            <a:r>
              <a:rPr lang="en-GB" altLang="zh-CN" sz="1400" dirty="0"/>
              <a:t>Conclusions to KI#1 was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KI#3 was partially concluded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KI#4 was concluded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A LS on usage of DC application identifier in SDP is sent to SA4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TR Coversheet for Information highlighting outstanding issues to be submitted as company contribution.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1119922"/>
              </p:ext>
            </p:extLst>
          </p:nvPr>
        </p:nvGraphicFramePr>
        <p:xfrm>
          <a:off x="138173" y="1312782"/>
          <a:ext cx="8810067" cy="145746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578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13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79% -&gt;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SP-220288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SP-220804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22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1261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(15/29)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966484"/>
            <a:ext cx="8554481" cy="328530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sz="1800" b="1" kern="0" dirty="0">
                <a:ea typeface="+mn-ea"/>
                <a:cs typeface="+mn-cs"/>
              </a:rPr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Evaluation and conclusions for KI#2 were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Conclusions for KI#3 and KI#5 were completed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dirty="0"/>
              <a:t>TR 23.700-53 </a:t>
            </a:r>
            <a:r>
              <a:rPr lang="en-US" altLang="de-DE" sz="1400" dirty="0"/>
              <a:t>submitted to SA#98-e for Approval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Revised WID (</a:t>
            </a:r>
            <a:r>
              <a:rPr lang="en-US" altLang="ko-KR" sz="1400" dirty="0">
                <a:solidFill>
                  <a:srgbClr val="FF0000"/>
                </a:solidFill>
              </a:rPr>
              <a:t>SP-221119</a:t>
            </a:r>
            <a:r>
              <a:rPr lang="en-US" altLang="ko-KR" sz="1400" dirty="0"/>
              <a:t>) submitted </a:t>
            </a:r>
            <a:r>
              <a:rPr lang="en-US" altLang="de-DE" sz="1400" dirty="0"/>
              <a:t>to SA#98-e </a:t>
            </a:r>
            <a:r>
              <a:rPr lang="en-US" altLang="ko-KR" sz="1400" dirty="0"/>
              <a:t>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b="1" kern="0" dirty="0">
                <a:ea typeface="+mn-ea"/>
                <a:cs typeface="+mn-cs"/>
              </a:rPr>
              <a:t>RAN impacts and dependencies:</a:t>
            </a:r>
            <a:endParaRPr lang="de-DE" sz="18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the normative work according to the TR conclusions as described in the WID.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6037955"/>
              </p:ext>
            </p:extLst>
          </p:nvPr>
        </p:nvGraphicFramePr>
        <p:xfrm>
          <a:off x="138173" y="1312781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6155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336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336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SP-220813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018488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(16/29)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9" y="2803358"/>
            <a:ext cx="8554481" cy="32485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Study is 98% complete.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23.700-62 submitted to SA#98-e for Approval.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b="1" dirty="0"/>
              <a:t>WID</a:t>
            </a:r>
            <a:r>
              <a:rPr lang="en-US" altLang="de-DE" sz="1400" dirty="0"/>
              <a:t>: </a:t>
            </a:r>
            <a:r>
              <a:rPr lang="en-US" altLang="zh-CN" sz="1400" kern="0" dirty="0"/>
              <a:t>5 CRs are agreed corresponding to the conclusions in TR (2 for TS 23.501, 2 for TS 23.502, 1 for TS 23.288)</a:t>
            </a:r>
            <a:r>
              <a:rPr lang="en-US" altLang="de-DE" sz="1400" kern="0" dirty="0"/>
              <a:t>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18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cs typeface="+mn-ea"/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703419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358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385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385">
                <a:tc>
                  <a:txBody>
                    <a:bodyPr/>
                    <a:lstStyle/>
                    <a:p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92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3681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(17/29)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KIs are now concluded: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5 KIs are proceeding to normative phase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KI will be handled as part of XRM WI (KI#2)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KI will not proceed to normative phase (KI#6)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23.700-48 submitted to SA#98-e for Approval.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Revised WID (</a:t>
            </a:r>
            <a:r>
              <a:rPr lang="en-US" altLang="de-DE" sz="1400" dirty="0">
                <a:solidFill>
                  <a:srgbClr val="FF0000"/>
                </a:solidFill>
              </a:rPr>
              <a:t>SP-221122</a:t>
            </a:r>
            <a:r>
              <a:rPr lang="en-US" altLang="de-DE" sz="1400" dirty="0"/>
              <a:t>)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b="1" dirty="0"/>
              <a:t>WID</a:t>
            </a:r>
            <a:r>
              <a:rPr lang="en-US" altLang="de-DE" sz="1400" dirty="0"/>
              <a:t>: 8 CRs were agreed.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None.</a:t>
            </a:r>
            <a:endParaRPr lang="en-GB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0011986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862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021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83%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98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→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SP-220987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430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882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(18/29)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75856"/>
            <a:ext cx="8554481" cy="34444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17 P-CRs agreed. Conclusions agreed and updated for all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 LS out sent to SA3, RAN2, RAN3, SA1 to obtain feedback regarding open items related to KI#1, 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TR 23.700-25 submitted to SA#98-e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Revised WID (</a:t>
            </a:r>
            <a:r>
              <a:rPr lang="en-US" sz="1200" dirty="0">
                <a:solidFill>
                  <a:srgbClr val="FF0000"/>
                </a:solidFill>
              </a:rPr>
              <a:t>SP-221126</a:t>
            </a:r>
            <a:r>
              <a:rPr lang="en-US" sz="1200" dirty="0"/>
              <a:t>)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WID</a:t>
            </a:r>
            <a:r>
              <a:rPr lang="en-US" altLang="zh-CN" sz="1200" kern="0" dirty="0"/>
              <a:t>: 9 CRs agreed based on KI#2, KI#3, KI#5, KI#6 conclusion. KI#1 CRs not handled as the conclusion was still being updated and not stable yet.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LS on Time Synchronization Status notification towards UE(s).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LS on low latency communication applications to use RAN feedback on periodicity for scheduling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LS OUT on UL scenario of reactive RAN feedback for burst sending time adjustment.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Conclude the remaining key issues (i.e., KI#1, KI#6) based on LS response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4184803"/>
              </p:ext>
            </p:extLst>
          </p:nvPr>
        </p:nvGraphicFramePr>
        <p:xfrm>
          <a:off x="138173" y="1312782"/>
          <a:ext cx="8810067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159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06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83%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effectLst/>
                        </a:rPr>
                        <a:t>SP-211634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699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 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effectLst/>
                        </a:rPr>
                        <a:t>SP-220814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922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75734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(19/29)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628900"/>
            <a:ext cx="8554481" cy="35914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The study phase has been completed.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23.700-05 submitted to SA#98-e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New WID (</a:t>
            </a:r>
            <a:r>
              <a:rPr lang="en-US" sz="1400" dirty="0">
                <a:solidFill>
                  <a:srgbClr val="FF0000"/>
                </a:solidFill>
              </a:rPr>
              <a:t>SP-221136</a:t>
            </a:r>
            <a:r>
              <a:rPr lang="en-US" sz="1400" dirty="0"/>
              <a:t>)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/>
              <a:t>WID</a:t>
            </a:r>
            <a:r>
              <a:rPr lang="en-US" altLang="ko-KR" sz="1400" dirty="0"/>
              <a:t>: </a:t>
            </a:r>
            <a:r>
              <a:rPr lang="en-US" sz="1400" kern="0" dirty="0">
                <a:ea typeface="+mn-ea"/>
                <a:cs typeface="+mn-cs"/>
              </a:rPr>
              <a:t>2 CRs (to TS 23.501 and TS 23.273) were agreed.</a:t>
            </a:r>
            <a:r>
              <a:rPr lang="en-US" altLang="de-DE" sz="1400" kern="0" dirty="0"/>
              <a:t> CRs (as DUMMY WI code) and WID are submitted together for approval.   </a:t>
            </a:r>
            <a:endParaRPr lang="en-US" altLang="de-DE" sz="1400" kern="1200" dirty="0"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A reply LS (S2-2211437) has been sent to RAN WGs on the required support for certain features based on SA2 conclusions.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00" kern="0" dirty="0"/>
              <a:t> 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8385356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74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66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661"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VMR_ARCH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rgbClr val="FF0000"/>
                          </a:solidFill>
                        </a:rPr>
                        <a:t>SP-221136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66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5580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(20/29)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/>
              <a:t>SID</a:t>
            </a:r>
            <a:r>
              <a:rPr lang="en-US" altLang="de-DE" sz="1400" kern="0" dirty="0"/>
              <a:t>: Completed all KI #1 solutions. Concluded on KI #2 (slicing for Non 3GPP)/TNGF case with one EN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/>
              <a:t>WID</a:t>
            </a:r>
            <a:r>
              <a:rPr lang="en-US" altLang="de-DE" sz="1400" kern="0" dirty="0"/>
              <a:t>: 3CRs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TR Coversheet for Information highlighting outstanding issues to be submitted as company contribution.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open issues in the TR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2707266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18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455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455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</a:t>
                      </a:r>
                      <a:r>
                        <a:rPr lang="en-US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SP-220800</a:t>
                      </a: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248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743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82600" y="950026"/>
            <a:ext cx="8229600" cy="525040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u="sng" dirty="0">
                <a:latin typeface="Arial" panose="020B0604020202020204" pitchFamily="34" charset="0"/>
              </a:rPr>
              <a:t> at SA WG2 #153-e </a:t>
            </a:r>
            <a:r>
              <a:rPr lang="en-US" altLang="de-DE" sz="1800" u="sng" dirty="0">
                <a:latin typeface="Arial" panose="020B0604020202020204" pitchFamily="34" charset="0"/>
              </a:rPr>
              <a:t>(10– 17 October 2022)</a:t>
            </a:r>
            <a:r>
              <a:rPr lang="en-US" altLang="de-DE" sz="20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431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#153-e</a:t>
            </a:r>
          </a:p>
          <a:p>
            <a:pPr lvl="1">
              <a:lnSpc>
                <a:spcPct val="80000"/>
              </a:lnSpc>
            </a:pPr>
            <a:r>
              <a:rPr lang="en-US" altLang="ko-KR" sz="16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</a:t>
            </a:r>
            <a:r>
              <a:rPr lang="en-US" altLang="ko-KR" sz="1600" b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8150</a:t>
            </a:r>
            <a:r>
              <a:rPr lang="en-US" altLang="ko-KR" sz="16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e-mails were sent to the list during the e-meeting</a:t>
            </a:r>
            <a:endParaRPr lang="en-GB" altLang="ko-KR" sz="1600" dirty="0"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1476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1380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256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70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16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42</a:t>
            </a:r>
            <a:r>
              <a:rPr lang="de-DE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78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other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20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81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(of which 9 were further revised at SA2#154)</a:t>
            </a:r>
            <a:endParaRPr lang="de-DE" altLang="ko-KR" sz="16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105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u="sng" dirty="0">
                <a:latin typeface="Arial" panose="020B0604020202020204" pitchFamily="34" charset="0"/>
              </a:rPr>
              <a:t> at SA WG2 #154 </a:t>
            </a:r>
            <a:r>
              <a:rPr lang="en-US" altLang="de-DE" sz="1800" u="sng" dirty="0">
                <a:latin typeface="Arial" panose="020B0604020202020204" pitchFamily="34" charset="0"/>
              </a:rPr>
              <a:t>(14– 18 November 2022)</a:t>
            </a:r>
            <a:r>
              <a:rPr lang="en-US" altLang="de-DE" sz="20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432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#154</a:t>
            </a:r>
            <a:b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</a:br>
            <a:r>
              <a:rPr lang="en-GB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156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</a:rPr>
              <a:t> registered for ‘On-Line’ participation</a:t>
            </a:r>
          </a:p>
          <a:p>
            <a:pPr lvl="1">
              <a:lnSpc>
                <a:spcPct val="8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1246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1008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561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47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22</a:t>
            </a:r>
            <a:r>
              <a:rPr lang="de-DE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37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other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20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96</a:t>
            </a:r>
            <a:endParaRPr lang="de-DE" altLang="ko-KR" sz="16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de-DE" altLang="ko-KR" sz="16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4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2A06F2A-2309-4E45-AF45-1C342A48B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886103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874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05 December 2022</a:t>
            </a:r>
          </a:p>
        </p:txBody>
      </p:sp>
    </p:spTree>
    <p:extLst>
      <p:ext uri="{BB962C8B-B14F-4D97-AF65-F5344CB8AC3E}">
        <p14:creationId xmlns:p14="http://schemas.microsoft.com/office/powerpoint/2010/main" val="35104167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(21/29)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93759" y="2724150"/>
            <a:ext cx="8554481" cy="32485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2 Discussion Papers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8 CRs were discussed and Postponed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18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normative work.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1992111"/>
              </p:ext>
            </p:extLst>
          </p:nvPr>
        </p:nvGraphicFramePr>
        <p:xfrm>
          <a:off x="138173" y="1312782"/>
          <a:ext cx="8810067" cy="87111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915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7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b="1" i="0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SP-211595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4675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(22/29)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943224"/>
            <a:ext cx="8554481" cy="327710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Revised WID (</a:t>
            </a:r>
            <a:r>
              <a:rPr lang="en-US" altLang="de-DE" sz="1400" dirty="0">
                <a:solidFill>
                  <a:srgbClr val="FF0000"/>
                </a:solidFill>
              </a:rPr>
              <a:t>SP-221120</a:t>
            </a:r>
            <a:r>
              <a:rPr lang="en-US" altLang="de-DE" sz="1400" dirty="0"/>
              <a:t>)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3755228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002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821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SP-220647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821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</a:t>
                      </a:r>
                      <a:r>
                        <a:rPr lang="en-US" altLang="zh-CN" sz="12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80%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dirty="0">
                          <a:solidFill>
                            <a:schemeClr val="bg1"/>
                          </a:solidFill>
                        </a:rPr>
                        <a:t>SP-220807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594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1816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(23/29)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95600"/>
            <a:ext cx="8554481" cy="33247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chemeClr val="tx1"/>
                </a:solidFill>
              </a:rPr>
              <a:t>12 </a:t>
            </a:r>
            <a:r>
              <a:rPr lang="en-US" altLang="de-DE" sz="1400" dirty="0">
                <a:solidFill>
                  <a:schemeClr val="tx1"/>
                </a:solidFill>
                <a:sym typeface="+mn-ea"/>
              </a:rPr>
              <a:t>contributions are agreed</a:t>
            </a:r>
            <a:r>
              <a:rPr lang="en-US" altLang="de-DE" sz="1400" dirty="0">
                <a:solidFill>
                  <a:schemeClr val="tx1"/>
                </a:solidFill>
              </a:rPr>
              <a:t> (</a:t>
            </a:r>
            <a:r>
              <a:rPr lang="en-US" altLang="de-DE" sz="1400" dirty="0">
                <a:solidFill>
                  <a:schemeClr val="tx1"/>
                </a:solidFill>
                <a:sym typeface="+mn-ea"/>
              </a:rPr>
              <a:t>including 1 LS out and 11 Evaluation and Conclusion updates).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Study is 100% complete.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TR 23.700-81 submitted to SA#98-e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New WID (</a:t>
            </a:r>
            <a:r>
              <a:rPr lang="en-US" altLang="de-DE" sz="1400" kern="0" dirty="0">
                <a:solidFill>
                  <a:srgbClr val="FF0000"/>
                </a:solidFill>
              </a:rPr>
              <a:t>SP-221138</a:t>
            </a:r>
            <a:r>
              <a:rPr lang="en-US" altLang="de-DE" sz="1400" kern="0" dirty="0"/>
              <a:t>) for normative work is agreed with the objectives set based on TR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>
                <a:ea typeface="+mn-ea"/>
                <a:cs typeface="Arial" panose="020B0604020202020204" pitchFamily="34" charset="0"/>
              </a:rPr>
              <a:t>W</a:t>
            </a:r>
            <a:r>
              <a:rPr lang="en-US" altLang="de-DE" sz="1400" b="1" kern="0" dirty="0"/>
              <a:t>ID</a:t>
            </a:r>
            <a:r>
              <a:rPr lang="en-US" altLang="de-DE" sz="1400" kern="0" dirty="0"/>
              <a:t>: 15 CRs (9 CRs to TS 23.288, 2 CRs to TS 23.501, 2 CRs to TS 23.502, 2 CRs to TS 23.503) were agreed. CRs (as DUMMY WI code) and WID are submitted together for approval.   </a:t>
            </a:r>
            <a:endParaRPr lang="en-US" altLang="de-DE" sz="1400" kern="1200" dirty="0">
              <a:ea typeface="+mn-ea"/>
              <a:cs typeface="Arial" panose="020B0604020202020204" pitchFamily="34" charset="0"/>
            </a:endParaRPr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cs typeface="+mn-ea"/>
                <a:sym typeface="+mn-ea"/>
              </a:rPr>
              <a:t>No RAN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4750193"/>
              </p:ext>
            </p:extLst>
          </p:nvPr>
        </p:nvGraphicFramePr>
        <p:xfrm>
          <a:off x="138173" y="1312783"/>
          <a:ext cx="8810067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917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335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Enablers for Network Automation for 5G - phase </a:t>
                      </a:r>
                      <a:r>
                        <a:rPr lang="en-US" altLang="en-GB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634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0889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(24/29)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de-DE" sz="1200" b="1" kern="0" dirty="0"/>
              <a:t>SID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18 P-CRs agreed. KI#2 conclusions updated, KI#3-6 evaluations updated, and conclusions agreed, one open issues remains for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out sent to SA1, SA3, CT1 on “Progress and open issues for NPN enhancements in Rel-18” related to KI#2 and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out sent to SA3-LI on “LI requirements applicable to non-3GPP access to SNPNs”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23.700-08 sent for information the second time due to one remaining open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Revised WID (</a:t>
            </a:r>
            <a:r>
              <a:rPr lang="en-US" altLang="de-DE" sz="1200" kern="0" dirty="0">
                <a:solidFill>
                  <a:srgbClr val="FF0000"/>
                </a:solidFill>
              </a:rPr>
              <a:t>SP-221125</a:t>
            </a:r>
            <a:r>
              <a:rPr lang="en-US" altLang="de-DE" sz="1200" kern="0" dirty="0"/>
              <a:t>) for normative work is agreed with the objectives set based on TR conclusion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b="1" kern="0" dirty="0"/>
              <a:t>WID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2 CRs approved related to KI#1. 5 CRs approved related to KI#2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RAN impact identified (key issues 1, 2 have RAN impact)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Open issue dependent on SA3 agreed to be resolved during normative work based on SA3 feedback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Conclude the remaining key issue (i.e., KI#4) and complete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9857234"/>
              </p:ext>
            </p:extLst>
          </p:nvPr>
        </p:nvGraphicFramePr>
        <p:xfrm>
          <a:off x="138173" y="1312782"/>
          <a:ext cx="8810067" cy="109538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4438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02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Enhanced support of Non-Public Networks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SP-220418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022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</a:rPr>
                        <a:t>SP-220805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400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145748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(25/29)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19674"/>
            <a:ext cx="8554481" cy="350065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KI#4 are completely concluded, KI#1, #2 and #3  are concluded with some </a:t>
            </a:r>
            <a:r>
              <a:rPr lang="en-US" altLang="de-DE" sz="1200" kern="0" dirty="0" err="1"/>
              <a:t>ENs.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KI #1 conclusion on how to provide VPLMN ID to UE along URSP.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KI #2 conclusion on solution based on UE reporting assistance information during PDU Session Establishment/Modification to 5GC.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KI #3 conclusion on whether URSP mapping in EPS requires dynamic configuration mechanism and how to handle the EPS mobility for a UE that is dual registered (i.e. with a registration in 5GS via N3IWF and attached to EPC/E-UTRAN).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23.700-85 submitted to SA#98-e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Revised WID (</a:t>
            </a:r>
            <a:r>
              <a:rPr lang="en-US" altLang="de-DE" sz="1200" kern="0" dirty="0">
                <a:solidFill>
                  <a:srgbClr val="FF0000"/>
                </a:solidFill>
              </a:rPr>
              <a:t>SP-221127</a:t>
            </a:r>
            <a:r>
              <a:rPr lang="en-US" altLang="de-DE" sz="1200" kern="0" dirty="0"/>
              <a:t>) for normative work is agreed with the objectives set based on TR conclusion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</a:t>
            </a: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3770252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52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940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940">
                <a:tc>
                  <a:txBody>
                    <a:bodyPr/>
                    <a:lstStyle/>
                    <a:p>
                      <a:r>
                        <a:rPr lang="en-US" altLang="zh-CN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SP-220832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3935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3863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(26/29)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914650"/>
            <a:ext cx="8554481" cy="333714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for conclusion on KI#1 was agreed. Study is 100% complete.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23.700-18 submitted to SA#98-e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Revised WID (</a:t>
            </a:r>
            <a:r>
              <a:rPr lang="en-US" altLang="zh-CN" sz="1400" kern="0" dirty="0">
                <a:solidFill>
                  <a:srgbClr val="FF0000"/>
                </a:solidFill>
              </a:rPr>
              <a:t>SP-221121</a:t>
            </a:r>
            <a:r>
              <a:rPr lang="en-US" altLang="zh-CN" sz="1400" kern="0" dirty="0"/>
              <a:t>) for normative work based on TR conclusion submitted to SA#98-e for Approval.</a:t>
            </a:r>
            <a:endParaRPr lang="en-US" altLang="zh-CN" sz="1400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3468647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451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10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10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SP-220802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157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2058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(27/29)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sz="1800" b="1" kern="0" dirty="0">
                <a:ea typeface="+mn-ea"/>
                <a:cs typeface="+mn-cs"/>
              </a:rPr>
              <a:t>Progress since SA#97-e: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No Change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Not on agenda for SA2#153E &amp; SA2#154 meetings.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b="1" kern="0" dirty="0">
                <a:ea typeface="+mn-ea"/>
                <a:cs typeface="+mn-cs"/>
              </a:rPr>
              <a:t>RAN impacts and dependencies:</a:t>
            </a:r>
            <a:endParaRPr lang="de-DE" sz="18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Conclude open issue in the TR:  The TR leaves it open whether to optionally allow to insert a NEF in the </a:t>
            </a:r>
            <a:r>
              <a:rPr lang="en-US" sz="1200" kern="0" dirty="0" err="1"/>
              <a:t>signalling</a:t>
            </a:r>
            <a:r>
              <a:rPr lang="en-US" sz="1200" kern="0" dirty="0"/>
              <a:t> path, and on whether to define mechanisms to expose the N6 uplink routing table to the </a:t>
            </a:r>
            <a:r>
              <a:rPr lang="en-US" sz="1200" kern="0" dirty="0" err="1"/>
              <a:t>DetNet</a:t>
            </a:r>
            <a:r>
              <a:rPr lang="en-US" sz="1200" kern="0" dirty="0"/>
              <a:t> controller.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Complete the study and agree on the normative WID.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560898"/>
              </p:ext>
            </p:extLst>
          </p:nvPr>
        </p:nvGraphicFramePr>
        <p:xfrm>
          <a:off x="138173" y="1312781"/>
          <a:ext cx="8810067" cy="7807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491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797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Study on 5GS </a:t>
                      </a:r>
                      <a:r>
                        <a:rPr lang="en-US" sz="12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22225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(28/29)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669720"/>
            <a:ext cx="8554481" cy="355060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SA#97-e: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Two CRs were agreed each for TS 23.501 and TS 23.502.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WID is 100% complete. 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en-US" sz="1400" strike="sngStrike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0385773"/>
              </p:ext>
            </p:extLst>
          </p:nvPr>
        </p:nvGraphicFramePr>
        <p:xfrm>
          <a:off x="138173" y="1312782"/>
          <a:ext cx="8810067" cy="113206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Seamless UE context recovery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Seamless UE context recovery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674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812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(29/29)</a:t>
            </a:r>
            <a:endParaRPr lang="de-DE" altLang="de-DE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506904"/>
              </p:ext>
            </p:extLst>
          </p:nvPr>
        </p:nvGraphicFramePr>
        <p:xfrm>
          <a:off x="254901" y="2212848"/>
          <a:ext cx="8634197" cy="20975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59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6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7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6163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TEI18_SDNAEPC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Secondary DN authentication and authorization in EPS IWK case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SP-220798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CRs (1 CRs to 23.501, 1CRs to 23.502) were approved.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TEI18_MLR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Multiple location report for MT-LR Immediate Location Request for the regulatory service 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23.273 was approved.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C209875-F715-447E-A4D0-B41C8A1350AD}"/>
              </a:ext>
            </a:extLst>
          </p:cNvPr>
          <p:cNvSpPr txBox="1">
            <a:spLocks/>
          </p:cNvSpPr>
          <p:nvPr/>
        </p:nvSpPr>
        <p:spPr bwMode="auto">
          <a:xfrm>
            <a:off x="143582" y="1536192"/>
            <a:ext cx="8404754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TEI18 mini WIDs. </a:t>
            </a:r>
          </a:p>
        </p:txBody>
      </p:sp>
    </p:spTree>
    <p:extLst>
      <p:ext uri="{BB962C8B-B14F-4D97-AF65-F5344CB8AC3E}">
        <p14:creationId xmlns:p14="http://schemas.microsoft.com/office/powerpoint/2010/main" val="52517460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b="1" i="1" dirty="0"/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  <a:endParaRPr lang="en-GB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445111" y="380792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5155" y="0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(4/7)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/>
        </p:nvGraphicFramePr>
        <p:xfrm>
          <a:off x="0" y="712518"/>
          <a:ext cx="9145116" cy="5891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2.6) IETF </a:t>
            </a:r>
            <a:r>
              <a:rPr lang="en-GB" altLang="de-DE" b="1" dirty="0"/>
              <a:t>and External SDO Normative Reference Update (1/1)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pPr eaLnBrk="1" hangingPunct="1"/>
            <a:endParaRPr lang="en-US" altLang="de-DE" sz="2400" dirty="0"/>
          </a:p>
          <a:p>
            <a:pPr>
              <a:buFontTx/>
              <a:buNone/>
            </a:pPr>
            <a:endParaRPr lang="en-US" altLang="de-DE" dirty="0"/>
          </a:p>
          <a:p>
            <a:pPr eaLnBrk="1" hangingPunct="1">
              <a:buFontTx/>
              <a:buNone/>
            </a:pPr>
            <a:endParaRPr lang="en-US" altLang="de-DE" dirty="0"/>
          </a:p>
          <a:p>
            <a:pPr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 dirty="0"/>
              <a:t>None. </a:t>
            </a:r>
          </a:p>
          <a:p>
            <a:pPr eaLnBrk="1" hangingPunct="1">
              <a:defRPr/>
            </a:pPr>
            <a:endParaRPr lang="en-GB" sz="1600" kern="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69973" y="40911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488950" y="88900"/>
            <a:ext cx="6827838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 dirty="0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54000" y="1232208"/>
            <a:ext cx="8401050" cy="5042211"/>
          </a:xfrm>
        </p:spPr>
        <p:txBody>
          <a:bodyPr/>
          <a:lstStyle/>
          <a:p>
            <a:pPr eaLnBrk="1" hangingPunct="1">
              <a:spcBef>
                <a:spcPts val="300"/>
              </a:spcBef>
              <a:defRPr/>
            </a:pPr>
            <a:r>
              <a:rPr lang="en-US" sz="1600" dirty="0"/>
              <a:t>SA2 work plan was endorsed in </a:t>
            </a:r>
            <a:r>
              <a:rPr lang="en-US" sz="1600" b="1" dirty="0"/>
              <a:t>S2-2211254</a:t>
            </a:r>
            <a:r>
              <a:rPr lang="en-US" sz="1600" dirty="0"/>
              <a:t>. SA2 work sheet on TU allocation was endorsed in </a:t>
            </a:r>
            <a:r>
              <a:rPr lang="en-US" sz="1600" b="1" dirty="0"/>
              <a:t>S2-2210904</a:t>
            </a:r>
            <a:r>
              <a:rPr lang="en-US" sz="1600" dirty="0"/>
              <a:t>. </a:t>
            </a:r>
          </a:p>
          <a:p>
            <a:pPr lvl="1" eaLnBrk="1" hangingPunct="1">
              <a:spcBef>
                <a:spcPts val="300"/>
              </a:spcBef>
              <a:spcAft>
                <a:spcPts val="600"/>
              </a:spcAft>
              <a:defRPr/>
            </a:pPr>
            <a:r>
              <a:rPr lang="en-US" sz="1200" dirty="0"/>
              <a:t>At SA2#154, following Rel-18 study/work were allocated 1 additional TU than originally planned (as per S2-2210904) in order to handle large number of input documents - FS_eNS_ph3, FS_5TRS_URLLC, FS_VMR, </a:t>
            </a:r>
            <a:r>
              <a:rPr lang="en-US" sz="1200" dirty="0" err="1"/>
              <a:t>FS_AIML_sys</a:t>
            </a:r>
            <a:r>
              <a:rPr lang="en-US" sz="1200" dirty="0"/>
              <a:t>, FS_eNPN_Ph2, FS_MBS_Ph2, FS_eLCS_Ph3, FS_XRM, FS_ProSe_Ph2, FS_EDGE_ph2. In additional, drafting sessions were planned on these topics but they are not counted towards TU Budget.  </a:t>
            </a:r>
          </a:p>
          <a:p>
            <a:pPr eaLnBrk="1" hangingPunct="1">
              <a:spcBef>
                <a:spcPts val="300"/>
              </a:spcBef>
              <a:defRPr/>
            </a:pPr>
            <a:r>
              <a:rPr lang="en-US" sz="1600" dirty="0"/>
              <a:t>During SA2 work planning session at SA2#154, following two issues were discussed – 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200" b="1" dirty="0"/>
              <a:t>Issue #1</a:t>
            </a:r>
            <a:r>
              <a:rPr lang="en-US" sz="1200" dirty="0"/>
              <a:t>: Study items not finishing by Nov may delay completion of normative work by Mar 2023.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200" b="1" dirty="0"/>
              <a:t>Issue #2</a:t>
            </a:r>
            <a:r>
              <a:rPr lang="en-US" sz="1200" dirty="0"/>
              <a:t>:  It is not possible to schedule 25 Rel-18 WIDs + 6 TEI18 WID + Rel-18 exception sheet handling in parallel at SA2#155 F2F meeting. </a:t>
            </a:r>
          </a:p>
          <a:p>
            <a:pPr marL="0" indent="0" eaLnBrk="1" hangingPunct="1">
              <a:spcBef>
                <a:spcPts val="300"/>
              </a:spcBef>
              <a:spcAft>
                <a:spcPts val="600"/>
              </a:spcAft>
              <a:buNone/>
              <a:defRPr/>
            </a:pPr>
            <a:r>
              <a:rPr lang="en-US" sz="1600" dirty="0"/>
              <a:t>          SA2 agreed to provide status to SA#98-e and take further discussion at SA#98-E. </a:t>
            </a:r>
          </a:p>
          <a:p>
            <a:pPr eaLnBrk="1" hangingPunct="1">
              <a:spcBef>
                <a:spcPts val="300"/>
              </a:spcBef>
              <a:defRPr/>
            </a:pPr>
            <a:r>
              <a:rPr lang="en-US" sz="1600" b="1" dirty="0"/>
              <a:t>For Issue#1</a:t>
            </a:r>
            <a:r>
              <a:rPr lang="en-US" sz="1600" dirty="0"/>
              <a:t>, SA#98-e is requested to provide the guidance on whether to continue working on the Rel-18 study items (in Q1, 2023) that are not 100% complete. 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200" dirty="0"/>
              <a:t>This includes 9 Rel-18 study items (FS_PIN, FS_UAS_Ph2, </a:t>
            </a:r>
            <a:r>
              <a:rPr lang="en-US" sz="1200" dirty="0" err="1"/>
              <a:t>FS_Ranging_SL</a:t>
            </a:r>
            <a:r>
              <a:rPr lang="en-US" sz="1200" dirty="0"/>
              <a:t>, FS_GMEC, FS_NG_RTC, FS_UPEAS, FS_5WWC_Ph2, FS_UEPO, </a:t>
            </a:r>
            <a:r>
              <a:rPr lang="en-US" sz="1200" dirty="0" err="1"/>
              <a:t>FS_DetNet</a:t>
            </a:r>
            <a:r>
              <a:rPr lang="en-US" sz="1200" dirty="0"/>
              <a:t>) that could not be scheduled at SA2#154 F2F meeting due to the constraint of organizing parallel F2F sessions. % completion is shown under yellow highlighted box in slide#39. </a:t>
            </a:r>
          </a:p>
          <a:p>
            <a:pPr lvl="1" eaLnBrk="1" hangingPunct="1">
              <a:spcBef>
                <a:spcPts val="300"/>
              </a:spcBef>
              <a:spcAft>
                <a:spcPts val="600"/>
              </a:spcAft>
              <a:defRPr/>
            </a:pPr>
            <a:r>
              <a:rPr lang="en-US" sz="1200" dirty="0"/>
              <a:t>This also includes 2 Rel-18 study items (FS_5TRS_URLLC, FS_eNPN_Ph2) that were scheduled at SA2#154 F2F meeting but still has some open issues to resolve. % completion is shown under Orange highlighted box in slide#39. 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en-US" sz="1600" b="1" dirty="0"/>
              <a:t>For Issue#2</a:t>
            </a:r>
            <a:r>
              <a:rPr lang="en-US" sz="1600" dirty="0"/>
              <a:t>, SA#98-e is requested to provide the guidance on Rel-18 stage-2 freeze timeline. This should be considered in conjunction with overall Rel-18 timeline discussion with RAN. </a:t>
            </a:r>
          </a:p>
          <a:p>
            <a:pPr marL="457200" lvl="1" indent="0" eaLnBrk="1" hangingPunct="1">
              <a:spcBef>
                <a:spcPts val="600"/>
              </a:spcBef>
              <a:buNone/>
              <a:defRPr/>
            </a:pPr>
            <a:endParaRPr lang="en-GB" sz="1600" dirty="0">
              <a:solidFill>
                <a:srgbClr val="FF0000"/>
              </a:solidFill>
            </a:endParaRPr>
          </a:p>
          <a:p>
            <a:pPr lvl="1" eaLnBrk="1" hangingPunct="1">
              <a:spcBef>
                <a:spcPts val="600"/>
              </a:spcBef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84504" y="447296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(1/4)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revised WID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611935"/>
              </p:ext>
            </p:extLst>
          </p:nvPr>
        </p:nvGraphicFramePr>
        <p:xfrm>
          <a:off x="637222" y="2115127"/>
          <a:ext cx="8059104" cy="3811750"/>
        </p:xfrm>
        <a:graphic>
          <a:graphicData uri="http://schemas.openxmlformats.org/drawingml/2006/table">
            <a:tbl>
              <a:tblPr firstRow="1" firstCol="1" bandRow="1"/>
              <a:tblGrid>
                <a:gridCol w="867728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85825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3022404077"/>
                    </a:ext>
                  </a:extLst>
                </a:gridCol>
                <a:gridCol w="4116675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360201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4633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TSG SA#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Type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FOR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8671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SP-221118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revised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Revised WID on Proximity-based Services in 5GS Phase 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5G_ProSe_Ph2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439997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SP-221119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revised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Revised WID on Access Traffic Steering, Switching and Splitting support in the 5G system architecture; Phase 3.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ATSSS_Ph3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728089"/>
                  </a:ext>
                </a:extLst>
              </a:tr>
              <a:tr h="361406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SP-221120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revised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Revised WID on 5G AM Policy.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AMP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156305"/>
                  </a:ext>
                </a:extLst>
              </a:tr>
              <a:tr h="361406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SP-221121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WID revised 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WID: 5G System Enabler for Service Function Chaining 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SFC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186890"/>
                  </a:ext>
                </a:extLst>
              </a:tr>
              <a:tr h="342873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SP-221122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revised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Revised WID: Edge Computing Phase 2.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EDGE_Ph2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625878"/>
                  </a:ext>
                </a:extLst>
              </a:tr>
              <a:tr h="361406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SP-221123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revised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Revised WID on Enhancement to the 5GC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Services Phase 3.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5G_eLCS_Ph3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6922430"/>
                  </a:ext>
                </a:extLst>
              </a:tr>
              <a:tr h="296538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SP-221124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revised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Revised WID on generic group management, exposure and communication enhancements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GMEC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0335544"/>
                  </a:ext>
                </a:extLst>
              </a:tr>
              <a:tr h="30580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SP-221125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revised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Revised WID: Enhanced support of Non-Public Networks Phase 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eNPN_Ph2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6650342"/>
                  </a:ext>
                </a:extLst>
              </a:tr>
              <a:tr h="28727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SP-221126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revised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Revised WID on Timing Resiliency and URLLC enhancements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TRS_URLLC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137670"/>
                  </a:ext>
                </a:extLst>
              </a:tr>
              <a:tr h="28727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SP-221127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revised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Revised WID on Enhancement of 5G UE Policy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eUEPO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6409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(2/4)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New WID(s)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7470A70-5127-4E87-8A88-3552EE6A2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861365"/>
              </p:ext>
            </p:extLst>
          </p:nvPr>
        </p:nvGraphicFramePr>
        <p:xfrm>
          <a:off x="589410" y="2349115"/>
          <a:ext cx="7839710" cy="3177782"/>
        </p:xfrm>
        <a:graphic>
          <a:graphicData uri="http://schemas.openxmlformats.org/drawingml/2006/table">
            <a:tbl>
              <a:tblPr firstRow="1" firstCol="1" bandRow="1"/>
              <a:tblGrid>
                <a:gridCol w="776131">
                  <a:extLst>
                    <a:ext uri="{9D8B030D-6E8A-4147-A177-3AD203B41FA5}">
                      <a16:colId xmlns:a16="http://schemas.microsoft.com/office/drawing/2014/main" val="137867219"/>
                    </a:ext>
                  </a:extLst>
                </a:gridCol>
                <a:gridCol w="666375">
                  <a:extLst>
                    <a:ext uri="{9D8B030D-6E8A-4147-A177-3AD203B41FA5}">
                      <a16:colId xmlns:a16="http://schemas.microsoft.com/office/drawing/2014/main" val="2977446841"/>
                    </a:ext>
                  </a:extLst>
                </a:gridCol>
                <a:gridCol w="658536">
                  <a:extLst>
                    <a:ext uri="{9D8B030D-6E8A-4147-A177-3AD203B41FA5}">
                      <a16:colId xmlns:a16="http://schemas.microsoft.com/office/drawing/2014/main" val="1050063000"/>
                    </a:ext>
                  </a:extLst>
                </a:gridCol>
                <a:gridCol w="4648948">
                  <a:extLst>
                    <a:ext uri="{9D8B030D-6E8A-4147-A177-3AD203B41FA5}">
                      <a16:colId xmlns:a16="http://schemas.microsoft.com/office/drawing/2014/main" val="1437391134"/>
                    </a:ext>
                  </a:extLst>
                </a:gridCol>
                <a:gridCol w="1089720">
                  <a:extLst>
                    <a:ext uri="{9D8B030D-6E8A-4147-A177-3AD203B41FA5}">
                      <a16:colId xmlns:a16="http://schemas.microsoft.com/office/drawing/2014/main" val="757372260"/>
                    </a:ext>
                  </a:extLst>
                </a:gridCol>
              </a:tblGrid>
              <a:tr h="1678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TSG SA #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 CODE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548658"/>
                  </a:ext>
                </a:extLst>
              </a:tr>
              <a:tr h="3237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SP-221129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WID: Personal IoT Networks.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PIN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0771848"/>
                  </a:ext>
                </a:extLst>
              </a:tr>
              <a:tr h="31779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SP-221130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Further Architecture Enhancement for UAV and UAM.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UAS_Ph2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1588880"/>
                  </a:ext>
                </a:extLst>
              </a:tr>
              <a:tr h="38211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SP-221131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Architectural enhancements for 5G multicast-broadcast services Phase 2 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5MBS_Ph2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6536"/>
                  </a:ext>
                </a:extLst>
              </a:tr>
              <a:tr h="28332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SP-221132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WID: 5GC/EPC enhancement for satellite access Phase 2 (5GSAT_Ph2)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5GSAT_Ph2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1823077"/>
                  </a:ext>
                </a:extLst>
              </a:tr>
              <a:tr h="37032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SP-221133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Architecture Enhancement to support Ranging based services and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positioning 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Ranging_SL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087635"/>
                  </a:ext>
                </a:extLst>
              </a:tr>
              <a:tr h="27530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SP-221134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WID: Architecture Enhancements for XR and media services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XRM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28743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SP-221135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WID: Enhancement of Network Slicing Phase 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eNS_Ph3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665046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SP-221136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Architecture Enhancements for Vehicle Mounted Relays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VMR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57295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SP-221137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System Support for AI/ML-based Services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AIMLsys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759567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SP-221138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new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Approval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Enablers for Network Automation for 5G - phase 3 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eNA_Ph3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4618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90894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(3/4)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0" y="1728519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TSs/TRs for </a:t>
            </a:r>
            <a:r>
              <a:rPr lang="de-DE" altLang="de-DE" sz="2400" dirty="0">
                <a:solidFill>
                  <a:srgbClr val="FF0000"/>
                </a:solidFill>
              </a:rPr>
              <a:t>Information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13EC893-33D0-437C-95C6-94123C69F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051842"/>
              </p:ext>
            </p:extLst>
          </p:nvPr>
        </p:nvGraphicFramePr>
        <p:xfrm>
          <a:off x="400843" y="2400300"/>
          <a:ext cx="8342313" cy="1028700"/>
        </p:xfrm>
        <a:graphic>
          <a:graphicData uri="http://schemas.openxmlformats.org/drawingml/2006/table">
            <a:tbl>
              <a:tblPr firstRow="1" firstCol="1" bandRow="1"/>
              <a:tblGrid>
                <a:gridCol w="950844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3653436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876529">
                  <a:extLst>
                    <a:ext uri="{9D8B030D-6E8A-4147-A177-3AD203B41FA5}">
                      <a16:colId xmlns:a16="http://schemas.microsoft.com/office/drawing/2014/main" val="1660015907"/>
                    </a:ext>
                  </a:extLst>
                </a:gridCol>
                <a:gridCol w="715376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715376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430752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1426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TSG SA#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 Code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SP-221099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23.700-86 to TSG SA#98E for information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23.700-86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FS_Ranging_SL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012412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23.700-88 to TSG SA#98E for information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23.700-88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FS_PIN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019297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23.700-74 to TSG SA#98E for information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FS_GMEC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805093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23.700-08 to TSG SA#98E for information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FS_eNPN_Ph2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9182605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23.700-85 to TSG SA#98E for information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23.700-85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FS_eUEPO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966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24241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(4/4)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TSs/TRs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595104"/>
              </p:ext>
            </p:extLst>
          </p:nvPr>
        </p:nvGraphicFramePr>
        <p:xfrm>
          <a:off x="565041" y="2161684"/>
          <a:ext cx="8083659" cy="2914650"/>
        </p:xfrm>
        <a:graphic>
          <a:graphicData uri="http://schemas.openxmlformats.org/drawingml/2006/table">
            <a:tbl>
              <a:tblPr firstRow="1" firstCol="1" bandRow="1"/>
              <a:tblGrid>
                <a:gridCol w="921363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3530370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859143">
                  <a:extLst>
                    <a:ext uri="{9D8B030D-6E8A-4147-A177-3AD203B41FA5}">
                      <a16:colId xmlns:a16="http://schemas.microsoft.com/office/drawing/2014/main" val="1660015907"/>
                    </a:ext>
                  </a:extLst>
                </a:gridCol>
                <a:gridCol w="693196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693196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86391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1426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TSG SA#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 Code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SP-221097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23.700-28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FS_5GSAT_Ph2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010973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SP-221098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23.700-27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23.700-27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FS_5GSATB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073220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23.700-58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FS_UAS_Ph2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909269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23.700-25to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FS_5TRS_URLLC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492970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23.700-80 to TSG SA#98E for approval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FS_AIMLsys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180029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23.700-18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FS_SFC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797732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23.700-71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23.700-71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FS_eLCS_Ph3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691979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23.700-41 to TSG SA98E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FS_eNS_Ph3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882014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23.700-33 to TSG SA98E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FS_5G_ProSe_Ph2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9731911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23.700-47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23.700-47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FS_5MBS_Ph2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585275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23.700-62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23.700-62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FS_UPEAS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470619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23.700-53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23.700-53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FS_ATSSS_Ph3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00400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23.700-48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23.700-48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FS_EDGE_Ph2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324348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23.700-05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FS_VMR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429240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23.700-81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23.700-81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FS_eNA_Ph3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190522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SP-221117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of TR 23.700-60 to TSG SA#98E for 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23.700-60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FS_XRM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7372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106770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SA#97-e,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93418" y="483699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5) Collected Items requiring action </a:t>
            </a:r>
            <a:br>
              <a:rPr lang="en-GB" altLang="de-DE" b="1" dirty="0"/>
            </a:br>
            <a:r>
              <a:rPr lang="en-GB" altLang="de-DE" b="1" dirty="0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368969" y="1471024"/>
            <a:ext cx="8048847" cy="4382423"/>
          </a:xfrm>
        </p:spPr>
        <p:txBody>
          <a:bodyPr/>
          <a:lstStyle/>
          <a:p>
            <a:pPr marL="457200" lvl="1" indent="-457200" eaLnBrk="1" hangingPunct="1"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US" sz="2000" dirty="0">
                <a:solidFill>
                  <a:srgbClr val="FF0000"/>
                </a:solidFill>
              </a:rPr>
              <a:t>1) Guidance on issues (</a:t>
            </a:r>
            <a:r>
              <a:rPr lang="en-US" sz="2000" i="1" dirty="0">
                <a:solidFill>
                  <a:srgbClr val="FF0000"/>
                </a:solidFill>
              </a:rPr>
              <a:t>from slide #72</a:t>
            </a:r>
            <a:r>
              <a:rPr lang="en-US" sz="2000" dirty="0">
                <a:solidFill>
                  <a:srgbClr val="FF0000"/>
                </a:solidFill>
              </a:rPr>
              <a:t>)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400" dirty="0">
                <a:solidFill>
                  <a:srgbClr val="FF0000"/>
                </a:solidFill>
              </a:rPr>
              <a:t>SA#98-e is requested to provide the guidance on whether to continue working on the Rel-18 study items (in Q1, 2023) that are not 100% complete. 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400" dirty="0">
                <a:solidFill>
                  <a:srgbClr val="FF0000"/>
                </a:solidFill>
              </a:rPr>
              <a:t>SA#98-e is requested to provide the guidance on Rel-18 stage-2 freeze timeline. This should be considered in conjunction with overall Rel-18 timeline discussion with RAN.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srgbClr val="FF0000"/>
                </a:solidFill>
              </a:rPr>
              <a:t>2) Approval of revised Rel-18 WIDs </a:t>
            </a:r>
            <a:r>
              <a:rPr lang="en-US" sz="1800" i="1" dirty="0">
                <a:solidFill>
                  <a:srgbClr val="FF0000"/>
                </a:solidFill>
              </a:rPr>
              <a:t>(Please see slide #74) and </a:t>
            </a:r>
            <a:r>
              <a:rPr lang="en-US" sz="1800" dirty="0">
                <a:solidFill>
                  <a:srgbClr val="FF0000"/>
                </a:solidFill>
              </a:rPr>
              <a:t>new Rel-18 WIDs </a:t>
            </a:r>
            <a:r>
              <a:rPr lang="en-US" sz="1800" i="1" dirty="0">
                <a:solidFill>
                  <a:srgbClr val="FF0000"/>
                </a:solidFill>
              </a:rPr>
              <a:t>(Please see slide #75)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400" dirty="0">
                <a:solidFill>
                  <a:srgbClr val="FF0000"/>
                </a:solidFill>
              </a:rPr>
              <a:t>The completion date for all Revised &amp; New WIDs is marked as empty/TBD since there were concerns at SA2#154 that Mar 2023 completion date for some WIDs may not be realistic. This needs to be discussed at SA#98-e and completion date in the WIDs needs to be updated accordingly. </a:t>
            </a:r>
          </a:p>
          <a:p>
            <a:pPr marL="457200" lvl="1" indent="-457200" eaLnBrk="1" hangingPunct="1"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  <a:defRPr/>
            </a:pPr>
            <a:r>
              <a:rPr lang="en-US" sz="1800" dirty="0">
                <a:solidFill>
                  <a:srgbClr val="FF0000"/>
                </a:solidFill>
              </a:rPr>
              <a:t>3) Approval of TR </a:t>
            </a:r>
            <a:r>
              <a:rPr lang="en-US" sz="1800" i="1" dirty="0">
                <a:solidFill>
                  <a:srgbClr val="FF0000"/>
                </a:solidFill>
              </a:rPr>
              <a:t>(Please see slide #77)</a:t>
            </a:r>
          </a:p>
          <a:p>
            <a:pPr marL="857250" lvl="2" indent="-457200" eaLnBrk="1" hangingPunct="1">
              <a:spcBef>
                <a:spcPts val="600"/>
              </a:spcBef>
              <a:spcAft>
                <a:spcPts val="1200"/>
              </a:spcAft>
              <a:buBlip>
                <a:blip r:embed="rId2"/>
              </a:buBlip>
              <a:defRPr/>
            </a:pPr>
            <a:endParaRPr lang="en-US" sz="1400" i="1" dirty="0">
              <a:solidFill>
                <a:srgbClr val="FF0000"/>
              </a:solidFill>
            </a:endParaRPr>
          </a:p>
          <a:p>
            <a:pPr marL="457200" lvl="1" indent="-457200" eaLnBrk="1" hangingPunct="1">
              <a:spcBef>
                <a:spcPts val="600"/>
              </a:spcBef>
              <a:spcAft>
                <a:spcPts val="1200"/>
              </a:spcAft>
              <a:buBlip>
                <a:blip r:embed="rId2"/>
              </a:buBlip>
              <a:defRPr/>
            </a:pPr>
            <a:endParaRPr lang="en-GB" sz="1800" dirty="0">
              <a:solidFill>
                <a:srgbClr val="FF0000"/>
              </a:solidFill>
              <a:ea typeface="+mn-ea"/>
              <a:cs typeface="+mn-cs"/>
            </a:endParaRP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endParaRPr lang="en-US" sz="1800" i="1" dirty="0">
              <a:solidFill>
                <a:srgbClr val="FF0000"/>
              </a:solidFill>
            </a:endParaRPr>
          </a:p>
          <a:p>
            <a:pPr marL="0" indent="0" eaLnBrk="1" hangingPunct="1">
              <a:spcBef>
                <a:spcPts val="600"/>
              </a:spcBef>
              <a:spcAft>
                <a:spcPts val="1200"/>
              </a:spcAft>
              <a:buNone/>
              <a:defRPr/>
            </a:pPr>
            <a:endParaRPr lang="en-US" sz="1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(5/7)</a:t>
            </a:r>
            <a:br>
              <a:rPr lang="de-DE" altLang="de-DE" b="1" dirty="0"/>
            </a:br>
            <a:r>
              <a:rPr lang="de-DE" altLang="de-DE" sz="2800" b="1" dirty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549737" y="5903509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8A5B159-0055-44CA-BBE4-DEAC7A5B4DF1}"/>
              </a:ext>
            </a:extLst>
          </p:cNvPr>
          <p:cNvGraphicFramePr>
            <a:graphicFrameLocks/>
          </p:cNvGraphicFramePr>
          <p:nvPr/>
        </p:nvGraphicFramePr>
        <p:xfrm>
          <a:off x="666750" y="876300"/>
          <a:ext cx="78105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3" y="2928939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5475" y="4514850"/>
            <a:ext cx="14606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>
                <a:latin typeface="Arial" panose="020B0604020202020204" pitchFamily="34" charset="0"/>
              </a:rPr>
              <a:t>Puneet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4" y="2444750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 dirty="0"/>
              <a:t>1) General Aspects (6/7)</a:t>
            </a:r>
            <a:br>
              <a:rPr lang="de-DE" altLang="de-DE" b="1" dirty="0"/>
            </a:br>
            <a:r>
              <a:rPr lang="de-DE" altLang="de-DE" sz="2800" b="1" dirty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542569" y="4758319"/>
            <a:ext cx="14510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/>
        </p:nvGraphicFramePr>
        <p:xfrm>
          <a:off x="-21693" y="1356676"/>
          <a:ext cx="9121243" cy="4527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12730</TotalTime>
  <Words>10234</Words>
  <Application>Microsoft Office PowerPoint</Application>
  <PresentationFormat>On-screen Show (4:3)</PresentationFormat>
  <Paragraphs>1952</Paragraphs>
  <Slides>80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7" baseType="lpstr">
      <vt:lpstr>Abadi</vt:lpstr>
      <vt:lpstr>Arial</vt:lpstr>
      <vt:lpstr>Arial 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(5/7) Resource usage</vt:lpstr>
      <vt:lpstr>1) General Aspects (6/7) Document Handling / Meeting</vt:lpstr>
      <vt:lpstr>1) General Aspects (7/7) SA2 Agreed CRs by Release / Meeting</vt:lpstr>
      <vt:lpstr>Contents</vt:lpstr>
      <vt:lpstr>2.1) Rel-14 and before  Maintenance (1/1)</vt:lpstr>
      <vt:lpstr>Contents</vt:lpstr>
      <vt:lpstr>2.2) Rel-15 Work and Maintenance (1/2)</vt:lpstr>
      <vt:lpstr>2.2) Rel-15 Work and Maintenance (2/2)</vt:lpstr>
      <vt:lpstr>Contents</vt:lpstr>
      <vt:lpstr>2.3) Rel-16 Work and Maintenance</vt:lpstr>
      <vt:lpstr>Contents</vt:lpstr>
      <vt:lpstr>2.4) Rel-17 Study/Work (1/19)</vt:lpstr>
      <vt:lpstr>PowerPoint Presentation</vt:lpstr>
      <vt:lpstr>2.4) Rel-17 Study/Work (3/19)</vt:lpstr>
      <vt:lpstr>2.4) Rel-17 Study/Work (4/19)</vt:lpstr>
      <vt:lpstr>2.4) Rel-17 Study/Work (5/19)</vt:lpstr>
      <vt:lpstr>2.4) Rel-17 Study/Work (6/19)</vt:lpstr>
      <vt:lpstr>2.4) Rel-17 Study/Work (7/19)</vt:lpstr>
      <vt:lpstr>2.4) Rel-17 Study/Work (8/19)</vt:lpstr>
      <vt:lpstr>2.4) Rel-17 Study/Work (9/19)</vt:lpstr>
      <vt:lpstr>2.4) Rel-17 Study/Work (10/19)</vt:lpstr>
      <vt:lpstr>2.4) Rel-17 Study/Work (11/19)</vt:lpstr>
      <vt:lpstr>2.4) Rel-17 Study/Work (12/19)</vt:lpstr>
      <vt:lpstr>2.4) Rel-17 Study/Work (13/19)</vt:lpstr>
      <vt:lpstr>2.4) Rel-17 Study/Work (14/19)</vt:lpstr>
      <vt:lpstr>2.4) Rel-17 Study/Work (15/19)</vt:lpstr>
      <vt:lpstr>2.4) Rel-17 Study/Work (16/19)</vt:lpstr>
      <vt:lpstr>2.4) Rel-17 Study/Work (17/19)</vt:lpstr>
      <vt:lpstr>2.4) Rel-17 Study/Work (18/19)</vt:lpstr>
      <vt:lpstr>2.4) Rel-17 Study/Work (19/19)</vt:lpstr>
      <vt:lpstr>Contents</vt:lpstr>
      <vt:lpstr>2.5) Rel-18 Study/Work: Summary</vt:lpstr>
      <vt:lpstr>2.5) Rel-18 Study/Work (1/29)</vt:lpstr>
      <vt:lpstr>2.5) Rel-18 Study/Work (2/29)</vt:lpstr>
      <vt:lpstr>2.5) Rel-18 Study/Work (3/29)</vt:lpstr>
      <vt:lpstr>2.5) Rel-18 Study/Work (4/29)</vt:lpstr>
      <vt:lpstr>2.5) Rel-18 Study/Work (5/29)</vt:lpstr>
      <vt:lpstr>2.5) Rel-18 Study/Work (6/29)</vt:lpstr>
      <vt:lpstr>2.5) Rel-18 Study/Work (7/29)</vt:lpstr>
      <vt:lpstr>2.5) Rel-18 Study/Work (8/29)</vt:lpstr>
      <vt:lpstr>2.5) Rel-18 Study/Work (9/29)</vt:lpstr>
      <vt:lpstr>2.5) Rel-18 Study/Work (10/29)</vt:lpstr>
      <vt:lpstr>2.5) Rel-18 Study/Work (11/29)</vt:lpstr>
      <vt:lpstr>2.5) Rel-18 Study/Work (12/29)</vt:lpstr>
      <vt:lpstr>2.5) Rel-18 Study/Work (13/29)</vt:lpstr>
      <vt:lpstr>2.5) Rel-18 Study/Work (14/29)</vt:lpstr>
      <vt:lpstr>2.5) Rel-18 Study/Work (15/29)</vt:lpstr>
      <vt:lpstr>2.5) Rel-18 Study/Work (16/29)</vt:lpstr>
      <vt:lpstr>2.5) Rel-18 Study/Work (17/29)</vt:lpstr>
      <vt:lpstr>2.5) Rel-18 Study/Work (18/29)</vt:lpstr>
      <vt:lpstr>2.5) Rel-18 Study/Work (19/29)</vt:lpstr>
      <vt:lpstr>2.5) Rel-18 Study/Work (20/29)</vt:lpstr>
      <vt:lpstr>2.5) Rel-18 Study/Work (21/29)</vt:lpstr>
      <vt:lpstr>2.5) Rel-18 Study/Work (22/29)</vt:lpstr>
      <vt:lpstr>2.5) Rel-18 Study/Work (23/29)</vt:lpstr>
      <vt:lpstr>2.5) Rel-18 Study/Work (24/29)</vt:lpstr>
      <vt:lpstr>2.5) Rel-18 Study/Work (25/29)</vt:lpstr>
      <vt:lpstr>2.5) Rel-18 Study/Work (26/29)</vt:lpstr>
      <vt:lpstr>2.5) Rel-18 Study/Work (27/29)</vt:lpstr>
      <vt:lpstr>2.5) Rel-18 Study/Work (28/29)</vt:lpstr>
      <vt:lpstr>2.5) Rel-18 Study/Work (29/29)</vt:lpstr>
      <vt:lpstr>Contents</vt:lpstr>
      <vt:lpstr>2.6) IETF and External SDO Normative Reference Update (1/1)</vt:lpstr>
      <vt:lpstr>Contents</vt:lpstr>
      <vt:lpstr>3) SA2 Work Planning</vt:lpstr>
      <vt:lpstr>Contents</vt:lpstr>
      <vt:lpstr>4) Documents for Information and Approval (1/4)</vt:lpstr>
      <vt:lpstr>4) Documents for Information and Approval (2/4)</vt:lpstr>
      <vt:lpstr>4) Documents for Information and Approval (3/4)</vt:lpstr>
      <vt:lpstr>4) Documents for Information and Approval (4/4)</vt:lpstr>
      <vt:lpstr>Contents</vt:lpstr>
      <vt:lpstr>5) Collected Items requiring action  from SA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1940</cp:revision>
  <dcterms:created xsi:type="dcterms:W3CDTF">2008-08-30T09:32:10Z</dcterms:created>
  <dcterms:modified xsi:type="dcterms:W3CDTF">2022-12-07T15:22:13Z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